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0" r:id="rId2"/>
  </p:sldMasterIdLst>
  <p:notesMasterIdLst>
    <p:notesMasterId r:id="rId34"/>
  </p:notesMasterIdLst>
  <p:sldIdLst>
    <p:sldId id="257" r:id="rId3"/>
    <p:sldId id="280" r:id="rId4"/>
    <p:sldId id="284" r:id="rId5"/>
    <p:sldId id="285" r:id="rId6"/>
    <p:sldId id="292" r:id="rId7"/>
    <p:sldId id="293" r:id="rId8"/>
    <p:sldId id="294" r:id="rId9"/>
    <p:sldId id="287" r:id="rId10"/>
    <p:sldId id="295" r:id="rId11"/>
    <p:sldId id="299" r:id="rId12"/>
    <p:sldId id="298" r:id="rId13"/>
    <p:sldId id="297" r:id="rId14"/>
    <p:sldId id="296" r:id="rId15"/>
    <p:sldId id="300" r:id="rId16"/>
    <p:sldId id="274" r:id="rId17"/>
    <p:sldId id="290" r:id="rId18"/>
    <p:sldId id="291" r:id="rId19"/>
    <p:sldId id="301" r:id="rId20"/>
    <p:sldId id="303" r:id="rId21"/>
    <p:sldId id="289" r:id="rId22"/>
    <p:sldId id="305" r:id="rId23"/>
    <p:sldId id="288" r:id="rId24"/>
    <p:sldId id="286" r:id="rId25"/>
    <p:sldId id="310" r:id="rId26"/>
    <p:sldId id="311" r:id="rId27"/>
    <p:sldId id="306" r:id="rId28"/>
    <p:sldId id="304" r:id="rId29"/>
    <p:sldId id="309" r:id="rId30"/>
    <p:sldId id="302" r:id="rId31"/>
    <p:sldId id="307" r:id="rId32"/>
    <p:sldId id="308" r:id="rId33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111CA"/>
    <a:srgbClr val="008383"/>
    <a:srgbClr val="007E39"/>
    <a:srgbClr val="CCCCCC"/>
    <a:srgbClr val="D0F0D3"/>
    <a:srgbClr val="AB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35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86F3-74B1-422A-9E27-08F3C698E817}" type="datetimeFigureOut">
              <a:rPr lang="de-AT" smtClean="0"/>
              <a:t>06.02.2024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06561-617F-40A5-8BCF-44A74602E9EE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9005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DEPT-KT _ K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921564"/>
            <a:ext cx="12192000" cy="61200"/>
          </a:xfrm>
          <a:prstGeom prst="rect">
            <a:avLst/>
          </a:prstGeom>
          <a:solidFill>
            <a:srgbClr val="00737E"/>
          </a:solidFill>
          <a:ln>
            <a:solidFill>
              <a:srgbClr val="00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371359"/>
            <a:ext cx="12173712" cy="1438656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76238" y="2398719"/>
            <a:ext cx="11434763" cy="18403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latin typeface="+mn-lt"/>
              </a:defRPr>
            </a:lvl1pPr>
            <a:lvl2pPr>
              <a:defRPr b="1">
                <a:latin typeface="Arial Narrow" panose="020B0606020202030204" pitchFamily="34" charset="0"/>
              </a:defRPr>
            </a:lvl2pPr>
            <a:lvl3pPr>
              <a:defRPr b="1">
                <a:latin typeface="Arial Narrow" panose="020B0606020202030204" pitchFamily="34" charset="0"/>
              </a:defRPr>
            </a:lvl3pPr>
            <a:lvl4pPr>
              <a:defRPr b="1">
                <a:latin typeface="Arial Narrow" panose="020B0606020202030204" pitchFamily="34" charset="0"/>
              </a:defRPr>
            </a:lvl4pPr>
            <a:lvl5pPr>
              <a:defRPr b="1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6022" y="4329120"/>
            <a:ext cx="11434273" cy="1620216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2400" b="1">
                <a:latin typeface="+mn-lt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Formatvorlage des Untertitelmasters </a:t>
            </a:r>
            <a:br>
              <a:rPr lang="de-DE" dirty="0"/>
            </a:br>
            <a:r>
              <a:rPr lang="de-DE" dirty="0"/>
              <a:t>durch Klicken bearbeiten</a:t>
            </a:r>
            <a:endParaRPr lang="de-AT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378618" y="6039349"/>
            <a:ext cx="11434763" cy="630084"/>
          </a:xfrm>
        </p:spPr>
        <p:txBody>
          <a:bodyPr anchor="b">
            <a:normAutofit/>
          </a:bodyPr>
          <a:lstStyle>
            <a:lvl1pPr marL="0" indent="0" algn="ctr">
              <a:buNone/>
              <a:defRPr lang="de-DE" sz="1600" b="0" kern="1200" dirty="0" smtClean="0">
                <a:solidFill>
                  <a:srgbClr val="3A3938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227013" lvl="0" indent="-227013" algn="ctr" defTabSz="914377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9527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3" y="6550517"/>
            <a:ext cx="213379" cy="170703"/>
          </a:xfrm>
          <a:prstGeom prst="rect">
            <a:avLst/>
          </a:prstGeom>
        </p:spPr>
      </p:pic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327857" y="168778"/>
            <a:ext cx="11533707" cy="58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10" name="Rechteck 9"/>
          <p:cNvSpPr/>
          <p:nvPr/>
        </p:nvSpPr>
        <p:spPr>
          <a:xfrm>
            <a:off x="1" y="754534"/>
            <a:ext cx="11861563" cy="57598"/>
          </a:xfrm>
          <a:prstGeom prst="rect">
            <a:avLst/>
          </a:prstGeom>
          <a:solidFill>
            <a:srgbClr val="00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3" y="6550517"/>
            <a:ext cx="213379" cy="170703"/>
          </a:xfrm>
          <a:prstGeom prst="rect">
            <a:avLst/>
          </a:prstGeom>
        </p:spPr>
      </p:pic>
      <p:sp>
        <p:nvSpPr>
          <p:cNvPr id="9" name="Inhaltsplatzhalter 3"/>
          <p:cNvSpPr>
            <a:spLocks noGrp="1"/>
          </p:cNvSpPr>
          <p:nvPr>
            <p:ph sz="quarter" idx="13"/>
          </p:nvPr>
        </p:nvSpPr>
        <p:spPr>
          <a:xfrm>
            <a:off x="328613" y="885825"/>
            <a:ext cx="11533187" cy="5664691"/>
          </a:xfrm>
        </p:spPr>
        <p:txBody>
          <a:bodyPr/>
          <a:lstStyle>
            <a:lvl1pPr marL="266700" indent="-266700">
              <a:defRPr/>
            </a:lvl1pPr>
            <a:lvl2pPr marL="542925" indent="-187325">
              <a:defRPr/>
            </a:lvl2pPr>
            <a:lvl3pPr marL="714375" indent="-180975">
              <a:buFont typeface="Arial" panose="020B0604020202020204" pitchFamily="34" charset="0"/>
              <a:buChar char="»"/>
              <a:defRPr i="1"/>
            </a:lvl3pPr>
            <a:lvl4pPr marL="895350" indent="-180975">
              <a:buFont typeface="Wingdings" panose="05000000000000000000" pitchFamily="2" charset="2"/>
              <a:buChar char="§"/>
              <a:defRPr/>
            </a:lvl4pPr>
            <a:lvl5pPr marL="1076325" indent="-180975" defTabSz="609600">
              <a:tabLst>
                <a:tab pos="1076325" algn="l"/>
              </a:tabLst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Rechteck 9"/>
          <p:cNvSpPr/>
          <p:nvPr/>
        </p:nvSpPr>
        <p:spPr>
          <a:xfrm>
            <a:off x="1" y="754534"/>
            <a:ext cx="11861563" cy="57598"/>
          </a:xfrm>
          <a:prstGeom prst="rect">
            <a:avLst/>
          </a:prstGeom>
          <a:solidFill>
            <a:srgbClr val="00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37E"/>
              </a:solidFill>
            </a:endParaRPr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27857" y="168778"/>
            <a:ext cx="11533707" cy="58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18088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3" y="6550517"/>
            <a:ext cx="213379" cy="170703"/>
          </a:xfrm>
          <a:prstGeom prst="rect">
            <a:avLst/>
          </a:prstGeom>
        </p:spPr>
      </p:pic>
      <p:sp>
        <p:nvSpPr>
          <p:cNvPr id="9" name="Inhaltsplatzhalter 3"/>
          <p:cNvSpPr>
            <a:spLocks noGrp="1"/>
          </p:cNvSpPr>
          <p:nvPr>
            <p:ph sz="quarter" idx="13"/>
          </p:nvPr>
        </p:nvSpPr>
        <p:spPr>
          <a:xfrm>
            <a:off x="328613" y="885825"/>
            <a:ext cx="5670535" cy="5664692"/>
          </a:xfrm>
        </p:spPr>
        <p:txBody>
          <a:bodyPr/>
          <a:lstStyle>
            <a:lvl1pPr marL="266700" indent="-266700">
              <a:defRPr/>
            </a:lvl1pPr>
            <a:lvl2pPr marL="542925" indent="-180975">
              <a:defRPr/>
            </a:lvl2pPr>
            <a:lvl3pPr marL="714375" indent="-171450">
              <a:buFont typeface="Arial" panose="020B0604020202020204" pitchFamily="34" charset="0"/>
              <a:buChar char="»"/>
              <a:defRPr i="1"/>
            </a:lvl3pPr>
            <a:lvl4pPr marL="895350" indent="-180975">
              <a:buFont typeface="Wingdings" panose="05000000000000000000" pitchFamily="2" charset="2"/>
              <a:buChar char="§"/>
              <a:defRPr/>
            </a:lvl4pPr>
            <a:lvl5pPr marL="1076325" indent="-180975"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Rechteck 9"/>
          <p:cNvSpPr/>
          <p:nvPr/>
        </p:nvSpPr>
        <p:spPr>
          <a:xfrm>
            <a:off x="1" y="754534"/>
            <a:ext cx="11861563" cy="57598"/>
          </a:xfrm>
          <a:prstGeom prst="rect">
            <a:avLst/>
          </a:prstGeom>
          <a:solidFill>
            <a:srgbClr val="00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37E"/>
              </a:solidFill>
            </a:endParaRPr>
          </a:p>
        </p:txBody>
      </p:sp>
      <p:sp>
        <p:nvSpPr>
          <p:cNvPr id="11" name="Inhaltsplatzhalter 3"/>
          <p:cNvSpPr>
            <a:spLocks noGrp="1"/>
          </p:cNvSpPr>
          <p:nvPr>
            <p:ph sz="quarter" idx="14"/>
          </p:nvPr>
        </p:nvSpPr>
        <p:spPr>
          <a:xfrm>
            <a:off x="6187154" y="885819"/>
            <a:ext cx="5670000" cy="566469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i="1" dirty="0" smtClean="0"/>
            </a:lvl3pPr>
            <a:lvl4pPr marL="1000125" indent="-285750">
              <a:buFont typeface="Wingdings" panose="05000000000000000000" pitchFamily="2" charset="2"/>
              <a:buChar char="§"/>
              <a:defRPr lang="de-DE" dirty="0" smtClean="0"/>
            </a:lvl4pPr>
            <a:lvl5pPr>
              <a:defRPr lang="de-DE" dirty="0"/>
            </a:lvl5pPr>
          </a:lstStyle>
          <a:p>
            <a:pPr marL="266700" lvl="0" indent="-266700"/>
            <a:r>
              <a:rPr lang="de-DE" dirty="0"/>
              <a:t>Formatvorlagen des Textmasters bearbeiten</a:t>
            </a:r>
          </a:p>
          <a:p>
            <a:pPr marL="542925" lvl="1" indent="-180975"/>
            <a:r>
              <a:rPr lang="de-DE" dirty="0"/>
              <a:t>Zweite Ebene</a:t>
            </a:r>
          </a:p>
          <a:p>
            <a:pPr marL="714375" lvl="2" indent="-171450">
              <a:buChar char="»"/>
            </a:pPr>
            <a:r>
              <a:rPr lang="de-DE" dirty="0"/>
              <a:t>Dritte Ebene</a:t>
            </a:r>
          </a:p>
          <a:p>
            <a:pPr marL="895350" lvl="3" indent="-180975"/>
            <a:r>
              <a:rPr lang="de-DE" dirty="0"/>
              <a:t>Vierte Ebene</a:t>
            </a:r>
          </a:p>
          <a:p>
            <a:pPr marL="1076325" lvl="4" indent="-180975"/>
            <a:r>
              <a:rPr lang="de-DE" dirty="0"/>
              <a:t>Fünfte Ebene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327857" y="168778"/>
            <a:ext cx="11533707" cy="58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78021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3" y="6550517"/>
            <a:ext cx="213379" cy="170703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" y="754534"/>
            <a:ext cx="11861563" cy="57598"/>
          </a:xfrm>
          <a:prstGeom prst="rect">
            <a:avLst/>
          </a:prstGeom>
          <a:solidFill>
            <a:srgbClr val="00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37E"/>
              </a:solidFill>
            </a:endParaRP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327857" y="168778"/>
            <a:ext cx="11533707" cy="58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3"/>
          </p:nvPr>
        </p:nvSpPr>
        <p:spPr>
          <a:xfrm>
            <a:off x="328615" y="1619251"/>
            <a:ext cx="5727462" cy="49312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i="1" dirty="0" smtClean="0"/>
            </a:lvl3pPr>
            <a:lvl4pPr marL="1000125" indent="-285750">
              <a:buFont typeface="Wingdings" panose="05000000000000000000" pitchFamily="2" charset="2"/>
              <a:buChar char="§"/>
              <a:defRPr lang="de-DE" dirty="0" smtClean="0"/>
            </a:lvl4pPr>
            <a:lvl5pPr>
              <a:defRPr lang="de-DE" dirty="0"/>
            </a:lvl5pPr>
          </a:lstStyle>
          <a:p>
            <a:pPr marL="266700" lvl="0" indent="-266700"/>
            <a:r>
              <a:rPr lang="de-DE" dirty="0"/>
              <a:t>Formatvorlagen des Textmasters bearbeiten</a:t>
            </a:r>
          </a:p>
          <a:p>
            <a:pPr marL="542925" lvl="1" indent="-180975"/>
            <a:r>
              <a:rPr lang="de-DE" dirty="0"/>
              <a:t>Zweite Ebene</a:t>
            </a:r>
          </a:p>
          <a:p>
            <a:pPr marL="714375" lvl="2" indent="-171450">
              <a:buChar char="»"/>
            </a:pPr>
            <a:r>
              <a:rPr lang="de-DE" dirty="0"/>
              <a:t>Dritte Ebene</a:t>
            </a:r>
          </a:p>
          <a:p>
            <a:pPr marL="895350" lvl="3" indent="-180975"/>
            <a:r>
              <a:rPr lang="de-DE" dirty="0"/>
              <a:t>Vierte Ebene</a:t>
            </a:r>
          </a:p>
          <a:p>
            <a:pPr marL="1076325" lvl="4" indent="-180975"/>
            <a:r>
              <a:rPr lang="de-DE" dirty="0"/>
              <a:t>Fünfte Ebene</a:t>
            </a:r>
          </a:p>
        </p:txBody>
      </p:sp>
      <p:sp>
        <p:nvSpPr>
          <p:cNvPr id="13" name="Inhaltsplatzhalter 3"/>
          <p:cNvSpPr>
            <a:spLocks noGrp="1"/>
          </p:cNvSpPr>
          <p:nvPr>
            <p:ph sz="quarter" idx="14"/>
          </p:nvPr>
        </p:nvSpPr>
        <p:spPr>
          <a:xfrm>
            <a:off x="6124575" y="1619246"/>
            <a:ext cx="5738814" cy="49312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i="1" smtClean="0"/>
            </a:lvl3pPr>
            <a:lvl4pPr marL="1000125" indent="-285750">
              <a:buFont typeface="Wingdings" panose="05000000000000000000" pitchFamily="2" charset="2"/>
              <a:buChar char="§"/>
              <a:defRPr lang="de-DE" smtClean="0"/>
            </a:lvl4pPr>
            <a:lvl5pPr>
              <a:defRPr lang="de-DE" dirty="0"/>
            </a:lvl5pPr>
          </a:lstStyle>
          <a:p>
            <a:pPr marL="266700" lvl="0" indent="-266700"/>
            <a:r>
              <a:rPr lang="de-DE" dirty="0"/>
              <a:t>Formatvorlagen des Textmasters bearbeiten</a:t>
            </a:r>
          </a:p>
          <a:p>
            <a:pPr marL="542925" lvl="1" indent="-180975"/>
            <a:r>
              <a:rPr lang="de-DE" dirty="0"/>
              <a:t>Zweite Ebene</a:t>
            </a:r>
          </a:p>
          <a:p>
            <a:pPr marL="714375" lvl="2" indent="-171450">
              <a:buChar char="»"/>
            </a:pPr>
            <a:r>
              <a:rPr lang="de-DE" dirty="0"/>
              <a:t>Dritte Ebene</a:t>
            </a:r>
          </a:p>
          <a:p>
            <a:pPr marL="895350" lvl="3" indent="-180975"/>
            <a:r>
              <a:rPr lang="de-DE" dirty="0"/>
              <a:t>Vierte Ebene</a:t>
            </a:r>
          </a:p>
          <a:p>
            <a:pPr marL="1076325" lvl="4" indent="-180975"/>
            <a:r>
              <a:rPr lang="de-DE" dirty="0"/>
              <a:t>Fünfte Ebene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quarter" idx="18"/>
          </p:nvPr>
        </p:nvSpPr>
        <p:spPr>
          <a:xfrm>
            <a:off x="327854" y="908664"/>
            <a:ext cx="5727462" cy="630084"/>
          </a:xfrm>
        </p:spPr>
        <p:txBody>
          <a:bodyPr/>
          <a:lstStyle>
            <a:lvl1pPr marL="0" indent="0">
              <a:buNone/>
              <a:defRPr b="1"/>
            </a:lvl1pPr>
            <a:lvl2pPr marL="276225" indent="0">
              <a:buNone/>
              <a:defRPr/>
            </a:lvl2pPr>
            <a:lvl3pPr marL="466725" indent="0">
              <a:buNone/>
              <a:defRPr i="1"/>
            </a:lvl3pPr>
            <a:lvl4pPr marL="657225" indent="0">
              <a:buNone/>
              <a:defRPr/>
            </a:lvl4pPr>
            <a:lvl5pPr marL="847725" indent="0">
              <a:buNone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5" name="Inhaltsplatzhalter 3"/>
          <p:cNvSpPr>
            <a:spLocks noGrp="1"/>
          </p:cNvSpPr>
          <p:nvPr>
            <p:ph sz="quarter" idx="19"/>
          </p:nvPr>
        </p:nvSpPr>
        <p:spPr>
          <a:xfrm>
            <a:off x="6123814" y="908659"/>
            <a:ext cx="5738814" cy="630084"/>
          </a:xfrm>
        </p:spPr>
        <p:txBody>
          <a:bodyPr/>
          <a:lstStyle>
            <a:lvl1pPr marL="0" indent="0">
              <a:buNone/>
              <a:defRPr b="1"/>
            </a:lvl1pPr>
            <a:lvl2pPr marL="276225" indent="0">
              <a:buNone/>
              <a:defRPr/>
            </a:lvl2pPr>
            <a:lvl3pPr marL="466725" indent="0">
              <a:buNone/>
              <a:defRPr i="1"/>
            </a:lvl3pPr>
            <a:lvl4pPr marL="657225" indent="0" defTabSz="809625">
              <a:buNone/>
              <a:defRPr/>
            </a:lvl4pPr>
            <a:lvl5pPr marL="847725" indent="0"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957786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3" y="6550517"/>
            <a:ext cx="213379" cy="170703"/>
          </a:xfrm>
          <a:prstGeom prst="rect">
            <a:avLst/>
          </a:prstGeom>
        </p:spPr>
      </p:pic>
      <p:sp>
        <p:nvSpPr>
          <p:cNvPr id="13" name="Inhaltsplatzhalter 2"/>
          <p:cNvSpPr>
            <a:spLocks noGrp="1"/>
          </p:cNvSpPr>
          <p:nvPr>
            <p:ph sz="quarter" idx="13"/>
          </p:nvPr>
        </p:nvSpPr>
        <p:spPr>
          <a:xfrm>
            <a:off x="328613" y="552450"/>
            <a:ext cx="11533187" cy="599806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i="1" dirty="0" smtClean="0"/>
            </a:lvl3pPr>
            <a:lvl4pPr marL="1095375" indent="-285750">
              <a:buFont typeface="Wingdings" panose="05000000000000000000" pitchFamily="2" charset="2"/>
              <a:buChar char="§"/>
              <a:defRPr lang="de-DE" dirty="0" smtClean="0"/>
            </a:lvl4pPr>
            <a:lvl5pPr>
              <a:defRPr lang="de-DE" dirty="0"/>
            </a:lvl5pPr>
          </a:lstStyle>
          <a:p>
            <a:pPr marL="266700" lvl="0" indent="-266700"/>
            <a:r>
              <a:rPr lang="de-DE" dirty="0"/>
              <a:t>Formatvorlagen des Textmasters bearbeiten</a:t>
            </a:r>
          </a:p>
          <a:p>
            <a:pPr marL="542925" lvl="1" indent="-187325"/>
            <a:r>
              <a:rPr lang="de-DE" dirty="0"/>
              <a:t>Zweite Ebene</a:t>
            </a:r>
          </a:p>
          <a:p>
            <a:pPr marL="714375" lvl="2" indent="-180975">
              <a:buChar char="»"/>
            </a:pPr>
            <a:r>
              <a:rPr lang="de-DE" dirty="0"/>
              <a:t>Dritte Ebene</a:t>
            </a:r>
          </a:p>
          <a:p>
            <a:pPr marL="990600" lvl="3" indent="-180975"/>
            <a:r>
              <a:rPr lang="de-DE" dirty="0"/>
              <a:t>Vierte Ebene</a:t>
            </a:r>
          </a:p>
          <a:p>
            <a:pPr marL="1162050" lvl="4" indent="-180975" defTabSz="609600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9944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DEPT-KT _ KK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1928931"/>
            <a:ext cx="12192000" cy="61200"/>
          </a:xfrm>
          <a:prstGeom prst="rect">
            <a:avLst/>
          </a:prstGeom>
          <a:solidFill>
            <a:srgbClr val="00737E"/>
          </a:solidFill>
          <a:ln>
            <a:solidFill>
              <a:srgbClr val="00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359"/>
            <a:ext cx="12179808" cy="1438656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76238" y="2398719"/>
            <a:ext cx="11434763" cy="18403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latin typeface="+mn-lt"/>
              </a:defRPr>
            </a:lvl1pPr>
            <a:lvl2pPr>
              <a:defRPr b="1">
                <a:latin typeface="Arial Narrow" panose="020B0606020202030204" pitchFamily="34" charset="0"/>
              </a:defRPr>
            </a:lvl2pPr>
            <a:lvl3pPr>
              <a:defRPr b="1">
                <a:latin typeface="Arial Narrow" panose="020B0606020202030204" pitchFamily="34" charset="0"/>
              </a:defRPr>
            </a:lvl3pPr>
            <a:lvl4pPr>
              <a:defRPr b="1">
                <a:latin typeface="Arial Narrow" panose="020B0606020202030204" pitchFamily="34" charset="0"/>
              </a:defRPr>
            </a:lvl4pPr>
            <a:lvl5pPr>
              <a:defRPr b="1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6022" y="4329120"/>
            <a:ext cx="11434273" cy="1620216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2400" b="1">
                <a:latin typeface="+mn-lt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Formatvorlage des Untertitelmasters </a:t>
            </a:r>
            <a:br>
              <a:rPr lang="de-DE" dirty="0"/>
            </a:br>
            <a:r>
              <a:rPr lang="de-DE" dirty="0"/>
              <a:t>durch Klicken bearbeiten</a:t>
            </a:r>
            <a:endParaRPr lang="de-AT" dirty="0"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378618" y="6039349"/>
            <a:ext cx="11434763" cy="630084"/>
          </a:xfrm>
        </p:spPr>
        <p:txBody>
          <a:bodyPr anchor="b">
            <a:normAutofit/>
          </a:bodyPr>
          <a:lstStyle>
            <a:lvl1pPr marL="0" indent="0" algn="ctr">
              <a:buNone/>
              <a:defRPr lang="de-DE" sz="1600" b="0" kern="1200" dirty="0" smtClean="0">
                <a:solidFill>
                  <a:srgbClr val="3A3938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227013" lvl="0" indent="-227013" algn="ctr" defTabSz="914377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370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DEPT-KT _ K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1921564"/>
            <a:ext cx="12192000" cy="61200"/>
          </a:xfrm>
          <a:prstGeom prst="rect">
            <a:avLst/>
          </a:prstGeom>
          <a:solidFill>
            <a:srgbClr val="00737E"/>
          </a:solidFill>
          <a:ln>
            <a:solidFill>
              <a:srgbClr val="00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371359"/>
            <a:ext cx="12173712" cy="1438656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76238" y="2398719"/>
            <a:ext cx="11434763" cy="18403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latin typeface="+mn-lt"/>
              </a:defRPr>
            </a:lvl1pPr>
            <a:lvl2pPr>
              <a:defRPr b="1">
                <a:latin typeface="Arial Narrow" panose="020B0606020202030204" pitchFamily="34" charset="0"/>
              </a:defRPr>
            </a:lvl2pPr>
            <a:lvl3pPr>
              <a:defRPr b="1">
                <a:latin typeface="Arial Narrow" panose="020B0606020202030204" pitchFamily="34" charset="0"/>
              </a:defRPr>
            </a:lvl3pPr>
            <a:lvl4pPr>
              <a:defRPr b="1">
                <a:latin typeface="Arial Narrow" panose="020B0606020202030204" pitchFamily="34" charset="0"/>
              </a:defRPr>
            </a:lvl4pPr>
            <a:lvl5pPr>
              <a:defRPr b="1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6022" y="4329120"/>
            <a:ext cx="11434273" cy="1620216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2400" b="1">
                <a:latin typeface="+mn-lt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Formatvorlage des Untertitelmasters </a:t>
            </a:r>
            <a:br>
              <a:rPr lang="de-DE" dirty="0"/>
            </a:br>
            <a:r>
              <a:rPr lang="de-DE" dirty="0"/>
              <a:t>durch Klicken bearbeiten</a:t>
            </a:r>
            <a:endParaRPr lang="de-AT" dirty="0"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378618" y="6039349"/>
            <a:ext cx="11434763" cy="630084"/>
          </a:xfrm>
        </p:spPr>
        <p:txBody>
          <a:bodyPr anchor="b">
            <a:normAutofit/>
          </a:bodyPr>
          <a:lstStyle>
            <a:lvl1pPr marL="0" indent="0" algn="ctr">
              <a:buNone/>
              <a:defRPr lang="de-DE" sz="1600" b="0" kern="1200" dirty="0" smtClean="0">
                <a:solidFill>
                  <a:srgbClr val="3A3938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227013" lvl="0" indent="-227013" algn="ctr" defTabSz="914377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694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DEPT-KT _ SG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1921564"/>
            <a:ext cx="12192000" cy="61200"/>
          </a:xfrm>
          <a:prstGeom prst="rect">
            <a:avLst/>
          </a:prstGeom>
          <a:solidFill>
            <a:srgbClr val="00737E"/>
          </a:solidFill>
          <a:ln>
            <a:solidFill>
              <a:srgbClr val="00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359"/>
            <a:ext cx="12179808" cy="1438656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76238" y="2398719"/>
            <a:ext cx="11434763" cy="18403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latin typeface="+mn-lt"/>
              </a:defRPr>
            </a:lvl1pPr>
            <a:lvl2pPr>
              <a:defRPr b="1">
                <a:latin typeface="Arial Narrow" panose="020B0606020202030204" pitchFamily="34" charset="0"/>
              </a:defRPr>
            </a:lvl2pPr>
            <a:lvl3pPr>
              <a:defRPr b="1">
                <a:latin typeface="Arial Narrow" panose="020B0606020202030204" pitchFamily="34" charset="0"/>
              </a:defRPr>
            </a:lvl3pPr>
            <a:lvl4pPr>
              <a:defRPr b="1">
                <a:latin typeface="Arial Narrow" panose="020B0606020202030204" pitchFamily="34" charset="0"/>
              </a:defRPr>
            </a:lvl4pPr>
            <a:lvl5pPr>
              <a:defRPr b="1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6022" y="4329120"/>
            <a:ext cx="11434273" cy="1620216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2400" b="1">
                <a:latin typeface="+mn-lt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Formatvorlage des Untertitelmasters </a:t>
            </a:r>
            <a:br>
              <a:rPr lang="de-DE" dirty="0"/>
            </a:br>
            <a:r>
              <a:rPr lang="de-DE" dirty="0"/>
              <a:t>durch Klicken bearbeiten</a:t>
            </a:r>
            <a:endParaRPr lang="de-AT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378618" y="6039349"/>
            <a:ext cx="11434763" cy="630084"/>
          </a:xfrm>
        </p:spPr>
        <p:txBody>
          <a:bodyPr anchor="b">
            <a:normAutofit/>
          </a:bodyPr>
          <a:lstStyle>
            <a:lvl1pPr marL="0" indent="0" algn="ctr">
              <a:buNone/>
              <a:defRPr lang="de-DE" sz="1600" b="0" kern="1200" dirty="0" smtClean="0">
                <a:solidFill>
                  <a:srgbClr val="3A3938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227013" lvl="0" indent="-227013" algn="ctr" defTabSz="914377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364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DEPT-KT _ LV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1921564"/>
            <a:ext cx="12192000" cy="61200"/>
          </a:xfrm>
          <a:prstGeom prst="rect">
            <a:avLst/>
          </a:prstGeom>
          <a:solidFill>
            <a:srgbClr val="00737E"/>
          </a:solidFill>
          <a:ln>
            <a:solidFill>
              <a:srgbClr val="00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359"/>
            <a:ext cx="12179808" cy="1438656"/>
          </a:xfrm>
          <a:prstGeom prst="rect">
            <a:avLst/>
          </a:prstGeom>
        </p:spPr>
      </p:pic>
      <p:sp>
        <p:nvSpPr>
          <p:cNvPr id="10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76238" y="2398719"/>
            <a:ext cx="11434763" cy="18403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latin typeface="+mn-lt"/>
              </a:defRPr>
            </a:lvl1pPr>
            <a:lvl2pPr>
              <a:defRPr b="1">
                <a:latin typeface="Arial Narrow" panose="020B0606020202030204" pitchFamily="34" charset="0"/>
              </a:defRPr>
            </a:lvl2pPr>
            <a:lvl3pPr>
              <a:defRPr b="1">
                <a:latin typeface="Arial Narrow" panose="020B0606020202030204" pitchFamily="34" charset="0"/>
              </a:defRPr>
            </a:lvl3pPr>
            <a:lvl4pPr>
              <a:defRPr b="1">
                <a:latin typeface="Arial Narrow" panose="020B0606020202030204" pitchFamily="34" charset="0"/>
              </a:defRPr>
            </a:lvl4pPr>
            <a:lvl5pPr>
              <a:defRPr b="1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6022" y="4329120"/>
            <a:ext cx="11434273" cy="1620216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2400" b="1">
                <a:latin typeface="+mn-lt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Formatvorlage des Untertitelmasters </a:t>
            </a:r>
            <a:br>
              <a:rPr lang="de-DE" dirty="0"/>
            </a:br>
            <a:r>
              <a:rPr lang="de-DE" dirty="0"/>
              <a:t>durch Klicken bearbeiten</a:t>
            </a:r>
            <a:endParaRPr lang="de-AT" dirty="0"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378618" y="6039349"/>
            <a:ext cx="11434763" cy="630084"/>
          </a:xfrm>
        </p:spPr>
        <p:txBody>
          <a:bodyPr anchor="b">
            <a:normAutofit/>
          </a:bodyPr>
          <a:lstStyle>
            <a:lvl1pPr marL="0" indent="0" algn="ctr">
              <a:buNone/>
              <a:defRPr lang="de-DE" sz="1600" b="0" kern="1200" dirty="0" smtClean="0">
                <a:solidFill>
                  <a:srgbClr val="3A3938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227013" lvl="0" indent="-227013" algn="ctr" defTabSz="914377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594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DEPT-KT _ WP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1921564"/>
            <a:ext cx="12192000" cy="61200"/>
          </a:xfrm>
          <a:prstGeom prst="rect">
            <a:avLst/>
          </a:prstGeom>
          <a:solidFill>
            <a:srgbClr val="00737E"/>
          </a:solidFill>
          <a:ln>
            <a:solidFill>
              <a:srgbClr val="00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359"/>
            <a:ext cx="12179808" cy="1438656"/>
          </a:xfrm>
          <a:prstGeom prst="rect">
            <a:avLst/>
          </a:prstGeom>
        </p:spPr>
      </p:pic>
      <p:sp>
        <p:nvSpPr>
          <p:cNvPr id="9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76238" y="2398719"/>
            <a:ext cx="11434763" cy="18403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latin typeface="+mn-lt"/>
              </a:defRPr>
            </a:lvl1pPr>
            <a:lvl2pPr>
              <a:defRPr b="1">
                <a:latin typeface="Arial Narrow" panose="020B0606020202030204" pitchFamily="34" charset="0"/>
              </a:defRPr>
            </a:lvl2pPr>
            <a:lvl3pPr>
              <a:defRPr b="1">
                <a:latin typeface="Arial Narrow" panose="020B0606020202030204" pitchFamily="34" charset="0"/>
              </a:defRPr>
            </a:lvl3pPr>
            <a:lvl4pPr>
              <a:defRPr b="1">
                <a:latin typeface="Arial Narrow" panose="020B0606020202030204" pitchFamily="34" charset="0"/>
              </a:defRPr>
            </a:lvl4pPr>
            <a:lvl5pPr>
              <a:defRPr b="1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6022" y="4329120"/>
            <a:ext cx="11434273" cy="1620216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2400" b="1">
                <a:latin typeface="+mn-lt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Formatvorlage des Untertitelmasters </a:t>
            </a:r>
            <a:br>
              <a:rPr lang="de-DE" dirty="0"/>
            </a:br>
            <a:r>
              <a:rPr lang="de-DE" dirty="0"/>
              <a:t>durch Klicken bearbeiten</a:t>
            </a:r>
            <a:endParaRPr lang="de-AT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378618" y="6039349"/>
            <a:ext cx="11434763" cy="630084"/>
          </a:xfrm>
        </p:spPr>
        <p:txBody>
          <a:bodyPr anchor="b">
            <a:normAutofit/>
          </a:bodyPr>
          <a:lstStyle>
            <a:lvl1pPr marL="0" indent="0" algn="ctr">
              <a:buNone/>
              <a:defRPr lang="de-DE" sz="1600" b="0" kern="1200" dirty="0" smtClean="0">
                <a:solidFill>
                  <a:srgbClr val="3A3938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227013" lvl="0" indent="-227013" algn="ctr" defTabSz="914377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962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6111875"/>
            <a:ext cx="11862000" cy="64800"/>
          </a:xfrm>
          <a:prstGeom prst="rect">
            <a:avLst/>
          </a:prstGeom>
          <a:solidFill>
            <a:srgbClr val="00737E"/>
          </a:solidFill>
          <a:ln>
            <a:solidFill>
              <a:srgbClr val="00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rgbClr val="006E6E"/>
              </a:solidFill>
            </a:endParaRPr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327857" y="4856971"/>
            <a:ext cx="11534143" cy="131112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sz="4000" b="1">
                <a:latin typeface="Arial 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91363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6111875"/>
            <a:ext cx="11862000" cy="64800"/>
          </a:xfrm>
          <a:prstGeom prst="rect">
            <a:avLst/>
          </a:prstGeom>
          <a:solidFill>
            <a:srgbClr val="00737E"/>
          </a:solidFill>
          <a:ln>
            <a:solidFill>
              <a:srgbClr val="00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rgbClr val="006E6E"/>
              </a:solidFill>
            </a:endParaRPr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327857" y="4856971"/>
            <a:ext cx="11534143" cy="131112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sz="4000" b="1">
                <a:latin typeface="Arial 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4" name="Inhaltsplatzhalter 2"/>
          <p:cNvSpPr>
            <a:spLocks noGrp="1"/>
          </p:cNvSpPr>
          <p:nvPr>
            <p:ph sz="quarter" idx="10"/>
          </p:nvPr>
        </p:nvSpPr>
        <p:spPr>
          <a:xfrm>
            <a:off x="327857" y="552446"/>
            <a:ext cx="8658225" cy="4294358"/>
          </a:xfrm>
        </p:spPr>
        <p:txBody>
          <a:bodyPr/>
          <a:lstStyle>
            <a:lvl1pPr marL="0" indent="0">
              <a:buNone/>
              <a:defRPr b="1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30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3" y="6550517"/>
            <a:ext cx="213379" cy="170703"/>
          </a:xfrm>
          <a:prstGeom prst="rect">
            <a:avLst/>
          </a:prstGeom>
        </p:spPr>
      </p:pic>
      <p:sp>
        <p:nvSpPr>
          <p:cNvPr id="9" name="Inhaltsplatzhalter 3"/>
          <p:cNvSpPr>
            <a:spLocks noGrp="1"/>
          </p:cNvSpPr>
          <p:nvPr>
            <p:ph sz="quarter" idx="13"/>
          </p:nvPr>
        </p:nvSpPr>
        <p:spPr>
          <a:xfrm>
            <a:off x="328613" y="885825"/>
            <a:ext cx="11533187" cy="5664691"/>
          </a:xfrm>
        </p:spPr>
        <p:txBody>
          <a:bodyPr/>
          <a:lstStyle>
            <a:lvl1pPr marL="266700" indent="-266700">
              <a:defRPr/>
            </a:lvl1pPr>
            <a:lvl2pPr marL="542925" indent="-187325">
              <a:defRPr/>
            </a:lvl2pPr>
            <a:lvl3pPr marL="714375" indent="-180975">
              <a:buFont typeface="Arial" panose="020B0604020202020204" pitchFamily="34" charset="0"/>
              <a:buChar char="»"/>
              <a:defRPr i="1"/>
            </a:lvl3pPr>
            <a:lvl4pPr marL="895350" indent="-180975">
              <a:buFont typeface="Wingdings" panose="05000000000000000000" pitchFamily="2" charset="2"/>
              <a:buChar char="§"/>
              <a:defRPr/>
            </a:lvl4pPr>
            <a:lvl5pPr marL="1076325" indent="-180975" defTabSz="609600">
              <a:tabLst>
                <a:tab pos="1076325" algn="l"/>
              </a:tabLst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Rechteck 9"/>
          <p:cNvSpPr/>
          <p:nvPr/>
        </p:nvSpPr>
        <p:spPr>
          <a:xfrm>
            <a:off x="1" y="754534"/>
            <a:ext cx="11861563" cy="57598"/>
          </a:xfrm>
          <a:prstGeom prst="rect">
            <a:avLst/>
          </a:prstGeom>
          <a:solidFill>
            <a:srgbClr val="00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37E"/>
              </a:solidFill>
            </a:endParaRPr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27857" y="168778"/>
            <a:ext cx="11533707" cy="58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673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7853" y="365125"/>
            <a:ext cx="115341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853" y="1825625"/>
            <a:ext cx="115341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7492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9" r:id="rId7"/>
    <p:sldLayoutId id="2147483680" r:id="rId8"/>
    <p:sldLayoutId id="214748368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7853" y="365125"/>
            <a:ext cx="115341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853" y="1825625"/>
            <a:ext cx="115341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53" y="6550517"/>
            <a:ext cx="213379" cy="17070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549965" y="6524437"/>
            <a:ext cx="5546034" cy="180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>
              <a:defRPr sz="1200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AT" b="0" dirty="0"/>
              <a:t>Lehrstuhl für Konstruieren in Kunst- und Verbundstoffen </a:t>
            </a:r>
          </a:p>
          <a:p>
            <a:pPr lvl="0"/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11313208" y="6524720"/>
            <a:ext cx="564460" cy="22229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>
              <a:defRPr sz="1200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lvl="0" algn="r"/>
            <a:fld id="{82F86C09-A78D-4263-9822-39AB2F76A48B}" type="slidenum">
              <a:rPr lang="de-DE" sz="1200" kern="1200" cap="all" baseline="0" smtClean="0">
                <a:solidFill>
                  <a:schemeClr val="tx2"/>
                </a:solidFill>
                <a:latin typeface="Arial Narrow" panose="020B0606020202030204" pitchFamily="34" charset="0"/>
                <a:ea typeface="+mn-ea"/>
                <a:cs typeface="+mn-cs"/>
              </a:rPr>
              <a:pPr lvl="0" algn="r"/>
              <a:t>‹#›</a:t>
            </a:fld>
            <a:endParaRPr lang="de-DE" sz="1200" kern="1200" cap="all" baseline="0" dirty="0">
              <a:solidFill>
                <a:schemeClr val="tx2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495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6" r:id="rId4"/>
    <p:sldLayoutId id="2147483676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gif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jpg"/><Relationship Id="rId5" Type="http://schemas.openxmlformats.org/officeDocument/2006/relationships/image" Target="../media/image54.gif"/><Relationship Id="rId4" Type="http://schemas.openxmlformats.org/officeDocument/2006/relationships/image" Target="../media/image5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76022" y="4149505"/>
            <a:ext cx="11434273" cy="1620216"/>
          </a:xfrm>
        </p:spPr>
        <p:txBody>
          <a:bodyPr/>
          <a:lstStyle/>
          <a:p>
            <a:r>
              <a:rPr lang="de-AT" dirty="0"/>
              <a:t>Vasco Pires</a:t>
            </a:r>
          </a:p>
          <a:p>
            <a:r>
              <a:rPr lang="de-AT" b="0" dirty="0"/>
              <a:t>Department Kunststofftechnik, </a:t>
            </a:r>
            <a:br>
              <a:rPr lang="de-AT" b="0" dirty="0"/>
            </a:br>
            <a:r>
              <a:rPr lang="de-AT" b="0" dirty="0"/>
              <a:t>Montanuniversität Leoben</a:t>
            </a:r>
            <a:endParaRPr lang="en-CA" b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 February 2024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AACB57-37EC-C3D0-2844-122114AB7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532" y="2316353"/>
            <a:ext cx="11434763" cy="1691764"/>
          </a:xfrm>
        </p:spPr>
        <p:txBody>
          <a:bodyPr>
            <a:normAutofit/>
          </a:bodyPr>
          <a:lstStyle/>
          <a:p>
            <a:r>
              <a:rPr lang="en-GB" dirty="0" err="1"/>
              <a:t>PopUpFEM</a:t>
            </a:r>
            <a:endParaRPr lang="en-GB" dirty="0"/>
          </a:p>
          <a:p>
            <a:r>
              <a:rPr lang="de-AT" sz="2400" dirty="0" err="1"/>
              <a:t>Automated</a:t>
            </a:r>
            <a:r>
              <a:rPr lang="de-AT" sz="2400" dirty="0"/>
              <a:t> Abaqus/Python </a:t>
            </a:r>
            <a:r>
              <a:rPr lang="de-AT" sz="2400" dirty="0" err="1"/>
              <a:t>model</a:t>
            </a:r>
            <a:r>
              <a:rPr lang="de-AT" sz="2400" dirty="0"/>
              <a:t> </a:t>
            </a:r>
            <a:r>
              <a:rPr lang="de-AT" sz="2400" dirty="0" err="1"/>
              <a:t>generation</a:t>
            </a:r>
            <a:r>
              <a:rPr lang="de-AT" sz="2400" dirty="0"/>
              <a:t> </a:t>
            </a: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dirty="0" err="1"/>
              <a:t>jumping</a:t>
            </a:r>
            <a:r>
              <a:rPr lang="de-AT" sz="2400" dirty="0"/>
              <a:t> </a:t>
            </a:r>
            <a:r>
              <a:rPr lang="de-AT" sz="2400" dirty="0" err="1"/>
              <a:t>cubes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138719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C0EB7-0201-A01D-73B2-F3CB8651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E1920B-FAA8-579B-D361-27AF28F8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approaches to origami</a:t>
            </a:r>
            <a:endParaRPr lang="en-US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295E4-27A3-7018-63BA-A60911859F7B}"/>
              </a:ext>
            </a:extLst>
          </p:cNvPr>
          <p:cNvSpPr txBox="1"/>
          <p:nvPr/>
        </p:nvSpPr>
        <p:spPr>
          <a:xfrm>
            <a:off x="609600" y="5734949"/>
            <a:ext cx="1081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Fig.9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de-AT" sz="1200" dirty="0">
                <a:solidFill>
                  <a:schemeClr val="tx2"/>
                </a:solidFill>
              </a:rPr>
              <a:t>Origami folding using a costum UEL subroutine in ABAQUS. (a) Dove. (b) Miura-ori unit cell.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97F881-040B-B845-9F79-B61B6DE06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" b="1849"/>
          <a:stretch/>
        </p:blipFill>
        <p:spPr>
          <a:xfrm>
            <a:off x="609600" y="2127608"/>
            <a:ext cx="5272708" cy="291578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A0D12EF-6406-F581-62A7-D376CAB8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94" y="2127608"/>
            <a:ext cx="5117878" cy="291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9D94FD-45B5-BF26-B750-1E622026092A}"/>
              </a:ext>
            </a:extLst>
          </p:cNvPr>
          <p:cNvSpPr txBox="1"/>
          <p:nvPr/>
        </p:nvSpPr>
        <p:spPr>
          <a:xfrm>
            <a:off x="364917" y="6152081"/>
            <a:ext cx="10275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ircular"/>
              </a:rPr>
              <a:t>[2] Hu, Y.C., Zhou, Y.X., Kwok, K.W. et al. Simulating flexible origami structures by finite element method. Int J Mech Mater Des 17, 801–829 (2021). https://doi.org/10.1007/s10999-021-09538-w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60B81B-8B3B-AEDD-906E-EA9FD5328E1E}"/>
              </a:ext>
            </a:extLst>
          </p:cNvPr>
          <p:cNvSpPr/>
          <p:nvPr/>
        </p:nvSpPr>
        <p:spPr>
          <a:xfrm>
            <a:off x="651068" y="1445061"/>
            <a:ext cx="7667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Abaqus UEL subroutine – User Element Subroutine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F46A-A74A-8F7B-860C-F32ED08D5CA5}"/>
              </a:ext>
            </a:extLst>
          </p:cNvPr>
          <p:cNvSpPr txBox="1"/>
          <p:nvPr/>
        </p:nvSpPr>
        <p:spPr>
          <a:xfrm>
            <a:off x="2673711" y="5183521"/>
            <a:ext cx="119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45AE4-2A78-674E-6C82-FE48349F54B6}"/>
              </a:ext>
            </a:extLst>
          </p:cNvPr>
          <p:cNvSpPr txBox="1"/>
          <p:nvPr/>
        </p:nvSpPr>
        <p:spPr>
          <a:xfrm>
            <a:off x="8318658" y="5220385"/>
            <a:ext cx="119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5864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C0EB7-0201-A01D-73B2-F3CB8651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E1920B-FAA8-579B-D361-27AF28F8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approaches to origami</a:t>
            </a:r>
            <a:endParaRPr lang="en-US" baseline="30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64827-1708-4789-9A33-36F6DE9A79C9}"/>
              </a:ext>
            </a:extLst>
          </p:cNvPr>
          <p:cNvSpPr/>
          <p:nvPr/>
        </p:nvSpPr>
        <p:spPr>
          <a:xfrm>
            <a:off x="652054" y="1283135"/>
            <a:ext cx="4096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Multi-material modelling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9CBBD-9900-4162-BD6D-8C4D8FCB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3" y="1945751"/>
            <a:ext cx="5646223" cy="3502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47453-12B0-4222-B38A-D7CCAD23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119" y="1958965"/>
            <a:ext cx="5257798" cy="3488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66FFD8-E91F-63DA-7C3D-6011C7557CD3}"/>
              </a:ext>
            </a:extLst>
          </p:cNvPr>
          <p:cNvSpPr txBox="1"/>
          <p:nvPr/>
        </p:nvSpPr>
        <p:spPr>
          <a:xfrm>
            <a:off x="364917" y="6100188"/>
            <a:ext cx="10275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000000"/>
                </a:solidFill>
                <a:latin typeface="Circular"/>
              </a:rPr>
              <a:t>[2] Mameli, A., Borsari, R., Costa, S., &amp; Fattore, L. (2010). Origami with Abaqus.</a:t>
            </a:r>
            <a:endParaRPr lang="en-US" sz="10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851FED-A7AD-520A-725B-E54631D99DB3}"/>
              </a:ext>
            </a:extLst>
          </p:cNvPr>
          <p:cNvCxnSpPr>
            <a:cxnSpLocks/>
          </p:cNvCxnSpPr>
          <p:nvPr/>
        </p:nvCxnSpPr>
        <p:spPr>
          <a:xfrm>
            <a:off x="3665763" y="1491195"/>
            <a:ext cx="18043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9CE4674-5876-551E-0BBE-9545230C564E}"/>
              </a:ext>
            </a:extLst>
          </p:cNvPr>
          <p:cNvSpPr/>
          <p:nvPr/>
        </p:nvSpPr>
        <p:spPr>
          <a:xfrm>
            <a:off x="5741720" y="1090634"/>
            <a:ext cx="5977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</a:rPr>
              <a:t>Two different materials are used, one for the folds and another one for the rest of the model. The crease material is considerably weaker.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Use of connecter elements.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310DD0-15DB-5B77-E702-9B9D802FAF46}"/>
              </a:ext>
            </a:extLst>
          </p:cNvPr>
          <p:cNvSpPr/>
          <p:nvPr/>
        </p:nvSpPr>
        <p:spPr>
          <a:xfrm>
            <a:off x="8823016" y="6005416"/>
            <a:ext cx="2378383" cy="6559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Tetra Pak packages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295E4-27A3-7018-63BA-A60911859F7B}"/>
              </a:ext>
            </a:extLst>
          </p:cNvPr>
          <p:cNvSpPr txBox="1"/>
          <p:nvPr/>
        </p:nvSpPr>
        <p:spPr>
          <a:xfrm>
            <a:off x="805543" y="5466901"/>
            <a:ext cx="10580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Fig.10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de-AT" sz="1200" dirty="0">
                <a:solidFill>
                  <a:schemeClr val="tx2"/>
                </a:solidFill>
              </a:rPr>
              <a:t>Modelling of the folding and production of Tetra Pack package using FEM.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90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C0EB7-0201-A01D-73B2-F3CB8651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E1920B-FAA8-579B-D361-27AF28F8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approaches to origami</a:t>
            </a:r>
            <a:endParaRPr lang="en-US" baseline="30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64827-1708-4789-9A33-36F6DE9A79C9}"/>
              </a:ext>
            </a:extLst>
          </p:cNvPr>
          <p:cNvSpPr/>
          <p:nvPr/>
        </p:nvSpPr>
        <p:spPr>
          <a:xfrm>
            <a:off x="502850" y="1542644"/>
            <a:ext cx="53142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Modelling approaches: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Multi-material problem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“Damaged” material in the folds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UEL subroutine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7E39"/>
                </a:solidFill>
              </a:rPr>
              <a:t>Connector elements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7E39"/>
                </a:solidFill>
              </a:rPr>
              <a:t>Tie constraints (without DOF)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A713F83-726D-B5AD-12B5-499EEEDEFC65}"/>
              </a:ext>
            </a:extLst>
          </p:cNvPr>
          <p:cNvSpPr/>
          <p:nvPr/>
        </p:nvSpPr>
        <p:spPr>
          <a:xfrm>
            <a:off x="4547507" y="2032907"/>
            <a:ext cx="293915" cy="930728"/>
          </a:xfrm>
          <a:prstGeom prst="rightBrace">
            <a:avLst>
              <a:gd name="adj1" fmla="val 27777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BE7298-B49A-53DF-C70F-CE70DACAF5E6}"/>
              </a:ext>
            </a:extLst>
          </p:cNvPr>
          <p:cNvSpPr/>
          <p:nvPr/>
        </p:nvSpPr>
        <p:spPr>
          <a:xfrm>
            <a:off x="4978360" y="2344382"/>
            <a:ext cx="3075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Outside the scope of this course</a:t>
            </a: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C0A3C935-8C53-7943-8C54-231A110C9A46}"/>
              </a:ext>
            </a:extLst>
          </p:cNvPr>
          <p:cNvSpPr/>
          <p:nvPr/>
        </p:nvSpPr>
        <p:spPr>
          <a:xfrm>
            <a:off x="4694464" y="1558130"/>
            <a:ext cx="481693" cy="48169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50C1348-3C5D-DDA7-DAA7-2D53A26EC328}"/>
              </a:ext>
            </a:extLst>
          </p:cNvPr>
          <p:cNvSpPr/>
          <p:nvPr/>
        </p:nvSpPr>
        <p:spPr>
          <a:xfrm>
            <a:off x="4547507" y="3018056"/>
            <a:ext cx="293915" cy="501491"/>
          </a:xfrm>
          <a:prstGeom prst="rightBrace">
            <a:avLst>
              <a:gd name="adj1" fmla="val 27777"/>
              <a:gd name="adj2" fmla="val 50000"/>
            </a:avLst>
          </a:prstGeom>
          <a:ln w="19050">
            <a:solidFill>
              <a:srgbClr val="007E3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B1161-BDC5-5F90-090D-242E3B1AC4FB}"/>
              </a:ext>
            </a:extLst>
          </p:cNvPr>
          <p:cNvSpPr/>
          <p:nvPr/>
        </p:nvSpPr>
        <p:spPr>
          <a:xfrm>
            <a:off x="4978360" y="3139011"/>
            <a:ext cx="3075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E39"/>
                </a:solidFill>
              </a:rPr>
              <a:t>Outside the scope of this course</a:t>
            </a:r>
          </a:p>
        </p:txBody>
      </p:sp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085F7281-FF6D-DB2B-7412-FA674313C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6007" y="2680564"/>
            <a:ext cx="518635" cy="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8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C0EB7-0201-A01D-73B2-F3CB8651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F455601E-B2EF-F13C-35E6-2F34340C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868" y="3767625"/>
            <a:ext cx="3463532" cy="286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E1920B-FAA8-579B-D361-27AF28F8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elements vs Tie constraints</a:t>
            </a:r>
            <a:endParaRPr lang="en-US" baseline="30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64827-1708-4789-9A33-36F6DE9A79C9}"/>
              </a:ext>
            </a:extLst>
          </p:cNvPr>
          <p:cNvSpPr/>
          <p:nvPr/>
        </p:nvSpPr>
        <p:spPr>
          <a:xfrm>
            <a:off x="666952" y="1569314"/>
            <a:ext cx="871381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Connector elements in ABAQUS are ideal because it allows to prescribe: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Rotational stiffness;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Damping;</a:t>
            </a:r>
            <a:br>
              <a:rPr lang="en-US" sz="1600" dirty="0">
                <a:solidFill>
                  <a:srgbClr val="000000"/>
                </a:solidFill>
              </a:rPr>
            </a:b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However, it requires for each fold/connector: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Wire between the relevant points;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Local coordinate system for each connector assignment;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Definition of the rotational DOF in the axis of the local coordinate system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55F962-81E4-02C6-B1D7-F0EAAB7B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919" y="1210086"/>
            <a:ext cx="2918051" cy="11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52775E-9BDF-5CC2-71DE-D5E61F25A293}"/>
              </a:ext>
            </a:extLst>
          </p:cNvPr>
          <p:cNvSpPr/>
          <p:nvPr/>
        </p:nvSpPr>
        <p:spPr>
          <a:xfrm>
            <a:off x="848861" y="1105145"/>
            <a:ext cx="2378383" cy="3279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14BE9-5D81-9267-1EC5-ACC87E97D576}"/>
              </a:ext>
            </a:extLst>
          </p:cNvPr>
          <p:cNvSpPr/>
          <p:nvPr/>
        </p:nvSpPr>
        <p:spPr>
          <a:xfrm>
            <a:off x="848861" y="3976088"/>
            <a:ext cx="2939368" cy="327961"/>
          </a:xfrm>
          <a:prstGeom prst="rect">
            <a:avLst/>
          </a:prstGeom>
          <a:solidFill>
            <a:srgbClr val="007E3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Tie constraints w/o ROT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8C49D4-3638-92E7-6142-312DD7F58D93}"/>
              </a:ext>
            </a:extLst>
          </p:cNvPr>
          <p:cNvCxnSpPr/>
          <p:nvPr/>
        </p:nvCxnSpPr>
        <p:spPr>
          <a:xfrm>
            <a:off x="742950" y="3767625"/>
            <a:ext cx="10189029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705AA3E-9A7D-C2C1-A27C-3E634DDA6CF8}"/>
              </a:ext>
            </a:extLst>
          </p:cNvPr>
          <p:cNvSpPr/>
          <p:nvPr/>
        </p:nvSpPr>
        <p:spPr>
          <a:xfrm>
            <a:off x="742950" y="4498829"/>
            <a:ext cx="87138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Cannot include rotational stiffness and damping on the formulation;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More elegant, easier to use and to implement.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Requires: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Master node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Slave node set </a:t>
            </a:r>
            <a:br>
              <a:rPr lang="en-US" sz="1600" dirty="0">
                <a:solidFill>
                  <a:srgbClr val="000000"/>
                </a:solidFill>
              </a:rPr>
            </a:br>
            <a:endParaRPr lang="en-US" sz="16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B1C6B2-220E-C413-5FF9-97CF86E6D97A}"/>
                  </a:ext>
                </a:extLst>
              </p:cNvPr>
              <p:cNvSpPr/>
              <p:nvPr/>
            </p:nvSpPr>
            <p:spPr>
              <a:xfrm>
                <a:off x="9943606" y="5298298"/>
                <a:ext cx="12659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B1C6B2-220E-C413-5FF9-97CF86E6D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06" y="5298298"/>
                <a:ext cx="1265959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CCFBA6-972F-0381-147B-76C4038E069D}"/>
                  </a:ext>
                </a:extLst>
              </p:cNvPr>
              <p:cNvSpPr/>
              <p:nvPr/>
            </p:nvSpPr>
            <p:spPr>
              <a:xfrm>
                <a:off x="9943606" y="5667630"/>
                <a:ext cx="12659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CCFBA6-972F-0381-147B-76C4038E06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06" y="5667630"/>
                <a:ext cx="1265959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E650C0-5C82-6042-C3AA-7CB7122C96F0}"/>
                  </a:ext>
                </a:extLst>
              </p:cNvPr>
              <p:cNvSpPr/>
              <p:nvPr/>
            </p:nvSpPr>
            <p:spPr>
              <a:xfrm>
                <a:off x="9943606" y="6059147"/>
                <a:ext cx="12659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E650C0-5C82-6042-C3AA-7CB7122C9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06" y="6059147"/>
                <a:ext cx="1265959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203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7FB01-A026-223F-331A-D8D655E2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71CF20-5EBF-E582-7E97-BFF0F971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line model : 2D Pop Up Cube</a:t>
            </a:r>
            <a:endParaRPr lang="en-US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A0D3C-FEBD-6A8E-9ED6-BD4CA0299837}"/>
              </a:ext>
            </a:extLst>
          </p:cNvPr>
          <p:cNvSpPr txBox="1"/>
          <p:nvPr/>
        </p:nvSpPr>
        <p:spPr>
          <a:xfrm>
            <a:off x="1845128" y="5597703"/>
            <a:ext cx="662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Fig.11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de-AT" sz="1200" dirty="0">
                <a:solidFill>
                  <a:schemeClr val="tx2"/>
                </a:solidFill>
              </a:rPr>
              <a:t>2D Pop up cube model.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 descr="A blue cube with a square and a pink line&#10;&#10;Description automatically generated with medium confidence">
            <a:extLst>
              <a:ext uri="{FF2B5EF4-FFF2-40B4-BE49-F238E27FC236}">
                <a16:creationId xmlns:a16="http://schemas.microsoft.com/office/drawing/2014/main" id="{B6F06B6F-0ECB-08A4-3AFE-1E6A66329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8837" r="30578" b="7248"/>
          <a:stretch/>
        </p:blipFill>
        <p:spPr>
          <a:xfrm>
            <a:off x="3197678" y="1306873"/>
            <a:ext cx="4041322" cy="35922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517A91-D4DF-92CE-71DE-83E493DC9760}"/>
              </a:ext>
            </a:extLst>
          </p:cNvPr>
          <p:cNvCxnSpPr>
            <a:cxnSpLocks/>
          </p:cNvCxnSpPr>
          <p:nvPr/>
        </p:nvCxnSpPr>
        <p:spPr>
          <a:xfrm flipH="1">
            <a:off x="7802336" y="2350310"/>
            <a:ext cx="672192" cy="0"/>
          </a:xfrm>
          <a:prstGeom prst="straightConnector1">
            <a:avLst/>
          </a:prstGeom>
          <a:ln w="28575">
            <a:solidFill>
              <a:srgbClr val="D111C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9C9F1A-D5CD-9F05-D9C7-E4883C8291A6}"/>
              </a:ext>
            </a:extLst>
          </p:cNvPr>
          <p:cNvSpPr txBox="1"/>
          <p:nvPr/>
        </p:nvSpPr>
        <p:spPr>
          <a:xfrm>
            <a:off x="8613321" y="2181033"/>
            <a:ext cx="1483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Tie constraint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8C06AE-B7DF-71B8-4795-43368B5EF41B}"/>
              </a:ext>
            </a:extLst>
          </p:cNvPr>
          <p:cNvCxnSpPr>
            <a:cxnSpLocks/>
          </p:cNvCxnSpPr>
          <p:nvPr/>
        </p:nvCxnSpPr>
        <p:spPr>
          <a:xfrm flipH="1" flipV="1">
            <a:off x="5282293" y="3233057"/>
            <a:ext cx="1956707" cy="85725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7715CB-6303-897F-B8D1-120567CC5F3E}"/>
              </a:ext>
            </a:extLst>
          </p:cNvPr>
          <p:cNvSpPr txBox="1"/>
          <p:nvPr/>
        </p:nvSpPr>
        <p:spPr>
          <a:xfrm>
            <a:off x="7239000" y="3958618"/>
            <a:ext cx="2914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Axial connector: Spring</a:t>
            </a:r>
          </a:p>
        </p:txBody>
      </p:sp>
    </p:spTree>
    <p:extLst>
      <p:ext uri="{BB962C8B-B14F-4D97-AF65-F5344CB8AC3E}">
        <p14:creationId xmlns:p14="http://schemas.microsoft.com/office/powerpoint/2010/main" val="83534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9554C5-334C-44E8-AD02-75A996EA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Pop Up Cube</a:t>
            </a:r>
            <a:endParaRPr lang="en-US" baseline="30000" dirty="0"/>
          </a:p>
        </p:txBody>
      </p:sp>
      <p:pic>
        <p:nvPicPr>
          <p:cNvPr id="21" name="Picture 20" descr="A blue rectangular object with four pieces&#10;&#10;Description automatically generated with medium confidence">
            <a:extLst>
              <a:ext uri="{FF2B5EF4-FFF2-40B4-BE49-F238E27FC236}">
                <a16:creationId xmlns:a16="http://schemas.microsoft.com/office/drawing/2014/main" id="{6B0D0908-FD96-18E1-E781-76087EFAA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" t="7539" r="22301" b="21907"/>
          <a:stretch/>
        </p:blipFill>
        <p:spPr>
          <a:xfrm>
            <a:off x="4903359" y="1637868"/>
            <a:ext cx="6843905" cy="383721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3FC378-C1AF-6E39-8137-D7C64B1FD866}"/>
              </a:ext>
            </a:extLst>
          </p:cNvPr>
          <p:cNvCxnSpPr/>
          <p:nvPr/>
        </p:nvCxnSpPr>
        <p:spPr>
          <a:xfrm>
            <a:off x="7515932" y="2070574"/>
            <a:ext cx="3437164" cy="1657350"/>
          </a:xfrm>
          <a:prstGeom prst="straightConnector1">
            <a:avLst/>
          </a:prstGeom>
          <a:ln w="38100">
            <a:solidFill>
              <a:srgbClr val="00838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C6A230D-9963-2951-BDE6-6AF10B556DFA}"/>
              </a:ext>
            </a:extLst>
          </p:cNvPr>
          <p:cNvSpPr/>
          <p:nvPr/>
        </p:nvSpPr>
        <p:spPr>
          <a:xfrm rot="1549073">
            <a:off x="7632710" y="2498186"/>
            <a:ext cx="35150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Decrease of fold angle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3EFA3A-D9B7-3159-37F9-F0936B66331C}"/>
              </a:ext>
            </a:extLst>
          </p:cNvPr>
          <p:cNvSpPr/>
          <p:nvPr/>
        </p:nvSpPr>
        <p:spPr>
          <a:xfrm>
            <a:off x="444736" y="1778186"/>
            <a:ext cx="45597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3D model adds inner folds;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folding angle is prescribed in the initial step of the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Each vertex of the model is defined parametrically using datum points: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Connected using Wires;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Convert to shells using the closed contours of the wires.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CD818-C10B-C2B1-1A70-F7DB3C652A42}"/>
              </a:ext>
            </a:extLst>
          </p:cNvPr>
          <p:cNvSpPr/>
          <p:nvPr/>
        </p:nvSpPr>
        <p:spPr>
          <a:xfrm>
            <a:off x="548150" y="4887150"/>
            <a:ext cx="5547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Step 1 – Initial: “Pre loading” using the prescribed angle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Step 2 – Explicit:  “Release”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4B3B1-44DC-E350-35D0-5CDD42CA3B50}"/>
              </a:ext>
            </a:extLst>
          </p:cNvPr>
          <p:cNvSpPr txBox="1"/>
          <p:nvPr/>
        </p:nvSpPr>
        <p:spPr>
          <a:xfrm>
            <a:off x="6531429" y="5589946"/>
            <a:ext cx="4082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Fig.12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de-AT" sz="1200" dirty="0">
                <a:solidFill>
                  <a:schemeClr val="tx2"/>
                </a:solidFill>
              </a:rPr>
              <a:t>3D Pop up cube model for different fold angles.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7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99AD6-BC9B-4004-6BD8-A6FBD15B3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91EB-7025-E1F7-3155-4544690F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procedures</a:t>
            </a:r>
          </a:p>
        </p:txBody>
      </p:sp>
    </p:spTree>
    <p:extLst>
      <p:ext uri="{BB962C8B-B14F-4D97-AF65-F5344CB8AC3E}">
        <p14:creationId xmlns:p14="http://schemas.microsoft.com/office/powerpoint/2010/main" val="388969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545E3-77C2-0210-F0C4-01E142FD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B206DC-B041-3CF0-DA57-C2D4BB3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Determination of the rubber band stiffness</a:t>
            </a:r>
            <a:endParaRPr lang="en-US" baseline="30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8EAB4A-633E-E31C-847F-FB45CE937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03" y="1126671"/>
            <a:ext cx="2873155" cy="511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5577C-6106-B7B1-A504-7D31D62C7E02}"/>
              </a:ext>
            </a:extLst>
          </p:cNvPr>
          <p:cNvSpPr txBox="1"/>
          <p:nvPr/>
        </p:nvSpPr>
        <p:spPr>
          <a:xfrm>
            <a:off x="10032756" y="1126671"/>
            <a:ext cx="1730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2"/>
                </a:solidFill>
              </a:rPr>
              <a:t>Fig.14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de-AT" sz="1200" dirty="0">
                <a:solidFill>
                  <a:schemeClr val="tx2"/>
                </a:solidFill>
              </a:rPr>
              <a:t>Experimental setup for determination of the rubber band stiffness.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F95DB17-5C0C-B5CA-D309-3C454BCE1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7" y="1474150"/>
            <a:ext cx="4698617" cy="3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845D6E-CA60-A89C-71B8-6F17A7014670}"/>
              </a:ext>
            </a:extLst>
          </p:cNvPr>
          <p:cNvSpPr txBox="1"/>
          <p:nvPr/>
        </p:nvSpPr>
        <p:spPr>
          <a:xfrm>
            <a:off x="889907" y="5223248"/>
            <a:ext cx="4799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Fig.13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de-AT" sz="1200" dirty="0">
                <a:solidFill>
                  <a:schemeClr val="tx2"/>
                </a:solidFill>
              </a:rPr>
              <a:t>Force – displacement plot for different specimens.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3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5E41-5ED7-3290-FBF6-48E1475AD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7EFF55-522E-4068-F303-2DE330E6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height for the 2D model</a:t>
            </a:r>
            <a:endParaRPr lang="en-US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2BAAD-ADC8-D188-AC63-0C08CA6A6C72}"/>
              </a:ext>
            </a:extLst>
          </p:cNvPr>
          <p:cNvSpPr txBox="1"/>
          <p:nvPr/>
        </p:nvSpPr>
        <p:spPr>
          <a:xfrm>
            <a:off x="10032756" y="1126671"/>
            <a:ext cx="1730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2"/>
                </a:solidFill>
              </a:rPr>
              <a:t>Fig.16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de-AT" sz="1200" dirty="0">
                <a:solidFill>
                  <a:schemeClr val="tx2"/>
                </a:solidFill>
              </a:rPr>
              <a:t>Experimental setup for measuring the highest displacement point.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6" name="Picture 5" descr="A paper on a desk&#10;&#10;Description automatically generated">
            <a:extLst>
              <a:ext uri="{FF2B5EF4-FFF2-40B4-BE49-F238E27FC236}">
                <a16:creationId xmlns:a16="http://schemas.microsoft.com/office/drawing/2014/main" id="{6F74B9F9-966D-E2B4-D4E7-45F797551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1"/>
          <a:stretch/>
        </p:blipFill>
        <p:spPr>
          <a:xfrm>
            <a:off x="6587868" y="1139908"/>
            <a:ext cx="3212179" cy="4083340"/>
          </a:xfrm>
          <a:prstGeom prst="rect">
            <a:avLst/>
          </a:prstGeom>
        </p:spPr>
      </p:pic>
      <p:pic>
        <p:nvPicPr>
          <p:cNvPr id="14" name="Picture 13" descr="A graph of a number of experiments&#10;&#10;Description automatically generated">
            <a:extLst>
              <a:ext uri="{FF2B5EF4-FFF2-40B4-BE49-F238E27FC236}">
                <a16:creationId xmlns:a16="http://schemas.microsoft.com/office/drawing/2014/main" id="{609C0B31-241E-F613-4A56-84FE6E8DA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1" y="1237880"/>
            <a:ext cx="5012574" cy="39137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03F766-BCF5-94E3-DEB3-F4968B41B07F}"/>
              </a:ext>
            </a:extLst>
          </p:cNvPr>
          <p:cNvSpPr txBox="1"/>
          <p:nvPr/>
        </p:nvSpPr>
        <p:spPr>
          <a:xfrm>
            <a:off x="889907" y="5223248"/>
            <a:ext cx="479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Fig.15 </a:t>
            </a:r>
            <a:r>
              <a:rPr lang="en-US" sz="1200" dirty="0">
                <a:solidFill>
                  <a:schemeClr val="tx2"/>
                </a:solidFill>
              </a:rPr>
              <a:t>– Experimental </a:t>
            </a:r>
            <a:r>
              <a:rPr lang="de-AT" sz="1200" dirty="0">
                <a:solidFill>
                  <a:schemeClr val="tx2"/>
                </a:solidFill>
              </a:rPr>
              <a:t>vertical displacement over time for different specimens.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3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44D15-BA34-B461-18A8-9F1BA75F4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A916-3E75-8AC9-0E92-8AD401AD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Scripting Usage</a:t>
            </a:r>
          </a:p>
        </p:txBody>
      </p:sp>
    </p:spTree>
    <p:extLst>
      <p:ext uri="{BB962C8B-B14F-4D97-AF65-F5344CB8AC3E}">
        <p14:creationId xmlns:p14="http://schemas.microsoft.com/office/powerpoint/2010/main" val="424759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9554C5-334C-44E8-AD02-75A996EA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US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76650-E129-3E48-25C1-AF12FB52C093}"/>
              </a:ext>
            </a:extLst>
          </p:cNvPr>
          <p:cNvSpPr txBox="1"/>
          <p:nvPr/>
        </p:nvSpPr>
        <p:spPr>
          <a:xfrm>
            <a:off x="6268609" y="5477338"/>
            <a:ext cx="4900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Fig.1 </a:t>
            </a:r>
            <a:r>
              <a:rPr lang="en-US" sz="1200" dirty="0">
                <a:solidFill>
                  <a:schemeClr val="tx2"/>
                </a:solidFill>
              </a:rPr>
              <a:t>– Origami examples.</a:t>
            </a:r>
          </a:p>
        </p:txBody>
      </p:sp>
      <p:pic>
        <p:nvPicPr>
          <p:cNvPr id="2058" name="Picture 10" descr="Dolphin origami paper. 14576847 PNG">
            <a:extLst>
              <a:ext uri="{FF2B5EF4-FFF2-40B4-BE49-F238E27FC236}">
                <a16:creationId xmlns:a16="http://schemas.microsoft.com/office/drawing/2014/main" id="{CADED90E-0180-CA0C-4319-E7C7836E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771" y="91559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Origami Bird Purple Illustration PNG &amp; SVG Design For T-Shirts">
            <a:extLst>
              <a:ext uri="{FF2B5EF4-FFF2-40B4-BE49-F238E27FC236}">
                <a16:creationId xmlns:a16="http://schemas.microsoft.com/office/drawing/2014/main" id="{22EBF5C2-017E-79B5-1D3A-E91C75319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589" y="82656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Origami Butterfly PNG Image | Origami butterfly, Origami, Butterfly">
            <a:extLst>
              <a:ext uri="{FF2B5EF4-FFF2-40B4-BE49-F238E27FC236}">
                <a16:creationId xmlns:a16="http://schemas.microsoft.com/office/drawing/2014/main" id="{6766BB7E-AE98-E0CD-34E4-C8A18A68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389" y="2590721"/>
            <a:ext cx="33579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lower Origami PNG Image for Free Download">
            <a:extLst>
              <a:ext uri="{FF2B5EF4-FFF2-40B4-BE49-F238E27FC236}">
                <a16:creationId xmlns:a16="http://schemas.microsoft.com/office/drawing/2014/main" id="{61F0E35C-98B6-458E-BD0E-B43C9E91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071" y="2929499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2C524-1F51-A279-D6FE-3F98DDFD615F}"/>
              </a:ext>
            </a:extLst>
          </p:cNvPr>
          <p:cNvSpPr txBox="1"/>
          <p:nvPr/>
        </p:nvSpPr>
        <p:spPr>
          <a:xfrm>
            <a:off x="579501" y="2973929"/>
            <a:ext cx="60946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“Origami: the traditional Japanese art of paper folding, transforms a simple sheet of paper into intricate sculptures through a series of folds.”</a:t>
            </a:r>
          </a:p>
        </p:txBody>
      </p:sp>
    </p:spTree>
    <p:extLst>
      <p:ext uri="{BB962C8B-B14F-4D97-AF65-F5344CB8AC3E}">
        <p14:creationId xmlns:p14="http://schemas.microsoft.com/office/powerpoint/2010/main" val="283627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AD4C-84F3-D634-546E-09352C2A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78D9A6-12DD-719C-A877-B3A86B07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script</a:t>
            </a:r>
            <a:endParaRPr lang="en-US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DF060-E196-441A-55EF-3A5C6B1ED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" b="54757"/>
          <a:stretch/>
        </p:blipFill>
        <p:spPr>
          <a:xfrm>
            <a:off x="490761" y="1118369"/>
            <a:ext cx="8342995" cy="3296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F9E74-4DCF-4561-EC03-23257DA07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6" t="45381" b="37052"/>
          <a:stretch/>
        </p:blipFill>
        <p:spPr>
          <a:xfrm>
            <a:off x="490760" y="4617115"/>
            <a:ext cx="8342995" cy="1274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726CE0-30B4-4FB0-8E78-A163A102BFD7}"/>
              </a:ext>
            </a:extLst>
          </p:cNvPr>
          <p:cNvSpPr/>
          <p:nvPr/>
        </p:nvSpPr>
        <p:spPr>
          <a:xfrm>
            <a:off x="9225642" y="2474080"/>
            <a:ext cx="2253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Dictionary with general model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865750-065F-CB53-8443-1DBAE4433081}"/>
              </a:ext>
            </a:extLst>
          </p:cNvPr>
          <p:cNvSpPr/>
          <p:nvPr/>
        </p:nvSpPr>
        <p:spPr>
          <a:xfrm>
            <a:off x="9225642" y="4961886"/>
            <a:ext cx="2253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Dictionary with the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23787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771B5-A3D6-F4BE-625D-5258A78F1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6108C9-D605-00F6-6BB5-89F4B897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script</a:t>
            </a:r>
            <a:endParaRPr lang="en-US" baseline="30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94E414-FCDB-52D8-ACE3-4E20516BFF53}"/>
              </a:ext>
            </a:extLst>
          </p:cNvPr>
          <p:cNvSpPr/>
          <p:nvPr/>
        </p:nvSpPr>
        <p:spPr>
          <a:xfrm>
            <a:off x="8850085" y="1451695"/>
            <a:ext cx="2253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Dictionary with stack definition, position and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E469C-E648-6834-497E-9F4920F2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6" y="988593"/>
            <a:ext cx="8125959" cy="22482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5D8737-BE6C-B8D1-4610-71E4A8AE49C0}"/>
              </a:ext>
            </a:extLst>
          </p:cNvPr>
          <p:cNvCxnSpPr>
            <a:cxnSpLocks/>
          </p:cNvCxnSpPr>
          <p:nvPr/>
        </p:nvCxnSpPr>
        <p:spPr>
          <a:xfrm flipH="1">
            <a:off x="3754183" y="3065652"/>
            <a:ext cx="72281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3002B0-A148-2499-FEB1-5308A8477392}"/>
              </a:ext>
            </a:extLst>
          </p:cNvPr>
          <p:cNvSpPr/>
          <p:nvPr/>
        </p:nvSpPr>
        <p:spPr>
          <a:xfrm>
            <a:off x="4668827" y="2927152"/>
            <a:ext cx="26744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Calls main function from another file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08843-3FC3-7D46-E12B-EC9610B6DE03}"/>
              </a:ext>
            </a:extLst>
          </p:cNvPr>
          <p:cNvSpPr/>
          <p:nvPr/>
        </p:nvSpPr>
        <p:spPr>
          <a:xfrm>
            <a:off x="514351" y="2957250"/>
            <a:ext cx="3048000" cy="21680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34AF97-8998-A890-A871-45646EC3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5" y="3939250"/>
            <a:ext cx="6496957" cy="14670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45FED1-E4B8-B35E-654D-573A06A4BE00}"/>
              </a:ext>
            </a:extLst>
          </p:cNvPr>
          <p:cNvSpPr/>
          <p:nvPr/>
        </p:nvSpPr>
        <p:spPr>
          <a:xfrm>
            <a:off x="672192" y="3760403"/>
            <a:ext cx="42350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 folder with a .JSON file is created and the simulation files is automatically created;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The .JSON file is necessary for the post-processing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If </a:t>
            </a:r>
            <a:r>
              <a:rPr lang="en-US" sz="1400" dirty="0" err="1">
                <a:solidFill>
                  <a:srgbClr val="000000"/>
                </a:solidFill>
              </a:rPr>
              <a:t>FFmpeg</a:t>
            </a:r>
            <a:r>
              <a:rPr lang="en-US" sz="1400" dirty="0">
                <a:solidFill>
                  <a:srgbClr val="000000"/>
                </a:solidFill>
              </a:rPr>
              <a:t> is installed, a gif can be generated using the simulation frames (a image is generated for each frame in a separate folder).</a:t>
            </a:r>
          </a:p>
        </p:txBody>
      </p:sp>
    </p:spTree>
    <p:extLst>
      <p:ext uri="{BB962C8B-B14F-4D97-AF65-F5344CB8AC3E}">
        <p14:creationId xmlns:p14="http://schemas.microsoft.com/office/powerpoint/2010/main" val="89076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5FEF2-9D02-DC19-F8F3-E7F0A38FF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53572-278E-7D06-386A-F4D6E861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results and use cases</a:t>
            </a:r>
          </a:p>
        </p:txBody>
      </p:sp>
    </p:spTree>
    <p:extLst>
      <p:ext uri="{BB962C8B-B14F-4D97-AF65-F5344CB8AC3E}">
        <p14:creationId xmlns:p14="http://schemas.microsoft.com/office/powerpoint/2010/main" val="6043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C288E-88CA-2B31-910E-53960CE1A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3F2B7-D9B1-D549-8283-0B44D9DD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Pop Up Box</a:t>
            </a:r>
            <a:endParaRPr lang="en-US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B4589-A1AA-3F9B-218C-76AB61E4734F}"/>
              </a:ext>
            </a:extLst>
          </p:cNvPr>
          <p:cNvSpPr txBox="1"/>
          <p:nvPr/>
        </p:nvSpPr>
        <p:spPr>
          <a:xfrm>
            <a:off x="783771" y="5223248"/>
            <a:ext cx="455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Fig.17 </a:t>
            </a:r>
            <a:r>
              <a:rPr lang="en-US" sz="1200" dirty="0">
                <a:solidFill>
                  <a:schemeClr val="tx2"/>
                </a:solidFill>
              </a:rPr>
              <a:t>– Comparison between experimental and FEM </a:t>
            </a:r>
            <a:r>
              <a:rPr lang="de-AT" sz="1200" dirty="0">
                <a:solidFill>
                  <a:schemeClr val="tx2"/>
                </a:solidFill>
              </a:rPr>
              <a:t>results for the vertical displacement of the top node of the 2D Pop Up Box.</a:t>
            </a:r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04D420-9D36-861A-142A-04B379092751}"/>
              </a:ext>
            </a:extLst>
          </p:cNvPr>
          <p:cNvCxnSpPr>
            <a:cxnSpLocks/>
          </p:cNvCxnSpPr>
          <p:nvPr/>
        </p:nvCxnSpPr>
        <p:spPr>
          <a:xfrm flipH="1">
            <a:off x="1632857" y="1173087"/>
            <a:ext cx="3004457" cy="9811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9B36287-93F4-C140-8FEB-980E96E18142}"/>
              </a:ext>
            </a:extLst>
          </p:cNvPr>
          <p:cNvSpPr/>
          <p:nvPr/>
        </p:nvSpPr>
        <p:spPr>
          <a:xfrm>
            <a:off x="4789714" y="979261"/>
            <a:ext cx="3839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Related with the “wobbling” of the cube</a:t>
            </a:r>
          </a:p>
        </p:txBody>
      </p:sp>
      <p:pic>
        <p:nvPicPr>
          <p:cNvPr id="12" name="Picture 11" descr="A white square with a red square on it&#10;&#10;Description automatically generated">
            <a:extLst>
              <a:ext uri="{FF2B5EF4-FFF2-40B4-BE49-F238E27FC236}">
                <a16:creationId xmlns:a16="http://schemas.microsoft.com/office/drawing/2014/main" id="{E5F581E1-124C-97A6-4508-90C27B5ACA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9" t="28853" r="31232" b="31717"/>
          <a:stretch/>
        </p:blipFill>
        <p:spPr>
          <a:xfrm>
            <a:off x="7247394" y="3587911"/>
            <a:ext cx="2957964" cy="2777649"/>
          </a:xfrm>
          <a:prstGeom prst="rect">
            <a:avLst/>
          </a:prstGeom>
        </p:spPr>
      </p:pic>
      <p:pic>
        <p:nvPicPr>
          <p:cNvPr id="24" name="Picture 23" descr="A rainbow colored cubes on a white surface&#10;&#10;Description automatically generated">
            <a:extLst>
              <a:ext uri="{FF2B5EF4-FFF2-40B4-BE49-F238E27FC236}">
                <a16:creationId xmlns:a16="http://schemas.microsoft.com/office/drawing/2014/main" id="{89C828C4-4AB4-A1F1-C98D-80CA6C3A64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5" t="27628" r="43758" b="42623"/>
          <a:stretch/>
        </p:blipFill>
        <p:spPr>
          <a:xfrm>
            <a:off x="6311902" y="1428164"/>
            <a:ext cx="1168400" cy="2040163"/>
          </a:xfrm>
          <a:prstGeom prst="rect">
            <a:avLst/>
          </a:prstGeom>
        </p:spPr>
      </p:pic>
      <p:pic>
        <p:nvPicPr>
          <p:cNvPr id="26" name="Picture 25" descr="A white and black background with rainbow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BF165A54-2CE8-9F2B-6897-8D1F3257A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8" t="24453" r="42004" b="42624"/>
          <a:stretch/>
        </p:blipFill>
        <p:spPr>
          <a:xfrm>
            <a:off x="7843838" y="1210448"/>
            <a:ext cx="1445530" cy="2257879"/>
          </a:xfrm>
          <a:prstGeom prst="rect">
            <a:avLst/>
          </a:prstGeom>
        </p:spPr>
      </p:pic>
      <p:pic>
        <p:nvPicPr>
          <p:cNvPr id="30" name="Picture 29" descr="A rainbow colored cubes on a white surface&#10;&#10;Description automatically generated">
            <a:extLst>
              <a:ext uri="{FF2B5EF4-FFF2-40B4-BE49-F238E27FC236}">
                <a16:creationId xmlns:a16="http://schemas.microsoft.com/office/drawing/2014/main" id="{9946CAC0-C94C-426A-4A69-1FD6418ABD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6" t="27627" r="43376" b="42624"/>
          <a:stretch/>
        </p:blipFill>
        <p:spPr>
          <a:xfrm>
            <a:off x="9652904" y="1428164"/>
            <a:ext cx="1217850" cy="204016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E4B4F1F0-BA62-467F-1DC3-6D530635E22D}"/>
              </a:ext>
            </a:extLst>
          </p:cNvPr>
          <p:cNvSpPr/>
          <p:nvPr/>
        </p:nvSpPr>
        <p:spPr>
          <a:xfrm>
            <a:off x="6201388" y="3097058"/>
            <a:ext cx="401277" cy="4012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9A3AAC0-E848-4F7F-5B48-70ECFAB03FE2}"/>
              </a:ext>
            </a:extLst>
          </p:cNvPr>
          <p:cNvSpPr/>
          <p:nvPr/>
        </p:nvSpPr>
        <p:spPr>
          <a:xfrm>
            <a:off x="7687288" y="3093012"/>
            <a:ext cx="401277" cy="4012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B7C25-25C7-FDE9-A71B-22E1913E4515}"/>
              </a:ext>
            </a:extLst>
          </p:cNvPr>
          <p:cNvSpPr/>
          <p:nvPr/>
        </p:nvSpPr>
        <p:spPr>
          <a:xfrm>
            <a:off x="9512663" y="3067050"/>
            <a:ext cx="401277" cy="4012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8C9537-1ECB-28F6-A17D-B26E12E555B6}"/>
              </a:ext>
            </a:extLst>
          </p:cNvPr>
          <p:cNvGrpSpPr/>
          <p:nvPr/>
        </p:nvGrpSpPr>
        <p:grpSpPr>
          <a:xfrm>
            <a:off x="471028" y="1413244"/>
            <a:ext cx="4939172" cy="3754574"/>
            <a:chOff x="471028" y="1413244"/>
            <a:chExt cx="4939172" cy="3754574"/>
          </a:xfrm>
        </p:grpSpPr>
        <p:pic>
          <p:nvPicPr>
            <p:cNvPr id="5" name="Picture 4" descr="A graph of different samples&#10;&#10;Description automatically generated">
              <a:extLst>
                <a:ext uri="{FF2B5EF4-FFF2-40B4-BE49-F238E27FC236}">
                  <a16:creationId xmlns:a16="http://schemas.microsoft.com/office/drawing/2014/main" id="{8D48D71E-E916-B6B9-B2C6-01E5DF57D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28" y="1413244"/>
              <a:ext cx="4939172" cy="375457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86E698-E73C-A70D-7EC5-58A9553C50FB}"/>
                </a:ext>
              </a:extLst>
            </p:cNvPr>
            <p:cNvSpPr/>
            <p:nvPr/>
          </p:nvSpPr>
          <p:spPr>
            <a:xfrm>
              <a:off x="3567793" y="1714500"/>
              <a:ext cx="1330778" cy="220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2881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EA17A-E621-123E-B055-663AA7D5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CF139-008B-C97C-BFDA-DBA9ADE6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Pop Up Box for different folding angles</a:t>
            </a:r>
            <a:endParaRPr lang="en-US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57547-F25C-5230-2726-61FBD01078D8}"/>
              </a:ext>
            </a:extLst>
          </p:cNvPr>
          <p:cNvSpPr txBox="1"/>
          <p:nvPr/>
        </p:nvSpPr>
        <p:spPr>
          <a:xfrm>
            <a:off x="1902278" y="5749497"/>
            <a:ext cx="7592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Fig.18 </a:t>
            </a:r>
            <a:r>
              <a:rPr lang="en-US" sz="1200" dirty="0">
                <a:solidFill>
                  <a:schemeClr val="tx2"/>
                </a:solidFill>
              </a:rPr>
              <a:t>–</a:t>
            </a:r>
            <a:r>
              <a:rPr lang="de-AT" sz="1200" dirty="0">
                <a:solidFill>
                  <a:schemeClr val="tx2"/>
                </a:solidFill>
              </a:rPr>
              <a:t> Comparission between the maximum vertical displacement and the fold angle for the 2D model.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BFDC1309-0142-643F-F68E-CEE46407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43" y="1108503"/>
            <a:ext cx="5673308" cy="451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1E61D-AF3C-4EB6-9E39-E67F4043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D6031-514B-100C-75F3-DF6F8ABB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Pop Up Box – Different Planets</a:t>
            </a:r>
            <a:endParaRPr lang="en-US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25DD0-4AB3-BA81-89B1-72E0B8FA707D}"/>
              </a:ext>
            </a:extLst>
          </p:cNvPr>
          <p:cNvSpPr txBox="1"/>
          <p:nvPr/>
        </p:nvSpPr>
        <p:spPr>
          <a:xfrm>
            <a:off x="547006" y="5721269"/>
            <a:ext cx="1074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Fig.19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en-GB" sz="1200" dirty="0">
                <a:solidFill>
                  <a:schemeClr val="tx2"/>
                </a:solidFill>
              </a:rPr>
              <a:t>Effect of gravity in a single pop up cube. 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6148" name="Picture 4" descr="Mars PNG Images &amp; PSDs for Download | PixelSquid - S11294090B">
            <a:extLst>
              <a:ext uri="{FF2B5EF4-FFF2-40B4-BE49-F238E27FC236}">
                <a16:creationId xmlns:a16="http://schemas.microsoft.com/office/drawing/2014/main" id="{8073C6DE-39BC-8D05-532B-0DF114AF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76" y="1031823"/>
            <a:ext cx="1007623" cy="100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33E62B2-B3B6-CB00-18A5-01CBEECCD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23" y="936996"/>
            <a:ext cx="1084177" cy="10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Jupiter planet isolated on transparent background cutout 27294102 PNG">
            <a:extLst>
              <a:ext uri="{FF2B5EF4-FFF2-40B4-BE49-F238E27FC236}">
                <a16:creationId xmlns:a16="http://schemas.microsoft.com/office/drawing/2014/main" id="{473597A8-4426-E156-E167-8C30A1F0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24" y="675054"/>
            <a:ext cx="1721162" cy="172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white square with a red square on it&#10;&#10;Description automatically generated">
            <a:extLst>
              <a:ext uri="{FF2B5EF4-FFF2-40B4-BE49-F238E27FC236}">
                <a16:creationId xmlns:a16="http://schemas.microsoft.com/office/drawing/2014/main" id="{E55E6E8C-BAB2-0FEF-3159-D0640CCE6D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7" t="28453" r="21877" b="23786"/>
          <a:stretch/>
        </p:blipFill>
        <p:spPr>
          <a:xfrm>
            <a:off x="751114" y="2396216"/>
            <a:ext cx="3273879" cy="2564369"/>
          </a:xfrm>
          <a:prstGeom prst="rect">
            <a:avLst/>
          </a:prstGeom>
        </p:spPr>
      </p:pic>
      <p:pic>
        <p:nvPicPr>
          <p:cNvPr id="16" name="Picture 15" descr="A white square with a square object on it&#10;&#10;Description automatically generated">
            <a:extLst>
              <a:ext uri="{FF2B5EF4-FFF2-40B4-BE49-F238E27FC236}">
                <a16:creationId xmlns:a16="http://schemas.microsoft.com/office/drawing/2014/main" id="{A9BC0EE5-B6C2-E324-D317-AEB4A7026E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t="29928" r="22887" b="22143"/>
          <a:stretch/>
        </p:blipFill>
        <p:spPr>
          <a:xfrm>
            <a:off x="7756071" y="2469785"/>
            <a:ext cx="3273879" cy="2565407"/>
          </a:xfrm>
          <a:prstGeom prst="rect">
            <a:avLst/>
          </a:prstGeom>
        </p:spPr>
      </p:pic>
      <p:pic>
        <p:nvPicPr>
          <p:cNvPr id="19" name="Picture 18" descr="A white square with a blue square on it&#10;&#10;Description automatically generated">
            <a:extLst>
              <a:ext uri="{FF2B5EF4-FFF2-40B4-BE49-F238E27FC236}">
                <a16:creationId xmlns:a16="http://schemas.microsoft.com/office/drawing/2014/main" id="{EA767D34-3A09-2306-724E-CFA361AC37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t="29431" r="22496" b="22381"/>
          <a:stretch/>
        </p:blipFill>
        <p:spPr>
          <a:xfrm>
            <a:off x="4171950" y="2429087"/>
            <a:ext cx="3273879" cy="25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74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F134A-1C61-0B14-F79C-E5D6D3BF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654A1C-B91F-71C4-6EAF-D672AF27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Pop Up Box – Different Planets</a:t>
            </a:r>
            <a:endParaRPr lang="en-US" baseline="30000" dirty="0"/>
          </a:p>
        </p:txBody>
      </p:sp>
      <p:pic>
        <p:nvPicPr>
          <p:cNvPr id="6148" name="Picture 4" descr="Mars PNG Images &amp; PSDs for Download | PixelSquid - S11294090B">
            <a:extLst>
              <a:ext uri="{FF2B5EF4-FFF2-40B4-BE49-F238E27FC236}">
                <a16:creationId xmlns:a16="http://schemas.microsoft.com/office/drawing/2014/main" id="{5521A61C-A6DD-E96A-2C34-869A040C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305" y="1230739"/>
            <a:ext cx="882336" cy="88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A15EA55-E529-5313-F30B-12315FD38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008" y="1197221"/>
            <a:ext cx="949371" cy="94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white square with a red square on it&#10;&#10;Description automatically generated">
            <a:extLst>
              <a:ext uri="{FF2B5EF4-FFF2-40B4-BE49-F238E27FC236}">
                <a16:creationId xmlns:a16="http://schemas.microsoft.com/office/drawing/2014/main" id="{2680EF9B-D0FD-CF09-AE06-8EB96FBDA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7" t="28453" r="21877" b="23786"/>
          <a:stretch/>
        </p:blipFill>
        <p:spPr>
          <a:xfrm>
            <a:off x="5305643" y="2396217"/>
            <a:ext cx="2866808" cy="2245518"/>
          </a:xfrm>
          <a:prstGeom prst="rect">
            <a:avLst/>
          </a:prstGeom>
        </p:spPr>
      </p:pic>
      <p:pic>
        <p:nvPicPr>
          <p:cNvPr id="19" name="Picture 18" descr="A white square with a blue square on it&#10;&#10;Description automatically generated">
            <a:extLst>
              <a:ext uri="{FF2B5EF4-FFF2-40B4-BE49-F238E27FC236}">
                <a16:creationId xmlns:a16="http://schemas.microsoft.com/office/drawing/2014/main" id="{EA121F3D-D0E0-C012-B27F-B95FE7F492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t="29431" r="22496" b="22381"/>
          <a:stretch/>
        </p:blipFill>
        <p:spPr>
          <a:xfrm>
            <a:off x="8726479" y="2429087"/>
            <a:ext cx="2866808" cy="2246427"/>
          </a:xfrm>
          <a:prstGeom prst="rect">
            <a:avLst/>
          </a:prstGeom>
        </p:spPr>
      </p:pic>
      <p:pic>
        <p:nvPicPr>
          <p:cNvPr id="21" name="Picture 2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B64F2C8-CDEA-55B7-8F4F-6D6A289CD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38" y="1614460"/>
            <a:ext cx="4664772" cy="34718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06ABCF-5BC9-0C83-EC3A-655086C0D137}"/>
              </a:ext>
            </a:extLst>
          </p:cNvPr>
          <p:cNvSpPr txBox="1"/>
          <p:nvPr/>
        </p:nvSpPr>
        <p:spPr>
          <a:xfrm>
            <a:off x="547006" y="5350262"/>
            <a:ext cx="1074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Fig.20 </a:t>
            </a:r>
            <a:r>
              <a:rPr lang="en-US" sz="1200" dirty="0">
                <a:solidFill>
                  <a:schemeClr val="tx2"/>
                </a:solidFill>
              </a:rPr>
              <a:t>– Vertical </a:t>
            </a:r>
            <a:r>
              <a:rPr lang="en-GB" sz="1200" dirty="0">
                <a:solidFill>
                  <a:schemeClr val="tx2"/>
                </a:solidFill>
              </a:rPr>
              <a:t>displacement of a cube depending on the gravity constant.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25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3D445-5FDA-F74E-1A1B-DEE1D3024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26945E-F12E-3E3F-CCEB-15A2EE90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of cubes in a box</a:t>
            </a:r>
            <a:endParaRPr lang="en-US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2B480-3044-8DD2-4CC6-F2D20DB4C7D6}"/>
              </a:ext>
            </a:extLst>
          </p:cNvPr>
          <p:cNvSpPr txBox="1"/>
          <p:nvPr/>
        </p:nvSpPr>
        <p:spPr>
          <a:xfrm>
            <a:off x="585598" y="5830337"/>
            <a:ext cx="1003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Fig.21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en-GB" sz="1200" dirty="0">
                <a:solidFill>
                  <a:schemeClr val="tx2"/>
                </a:solidFill>
              </a:rPr>
              <a:t>Stacks of 3 pop up boxes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AC6F3CC-C9EC-C9C5-1C87-4BD198385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20" y="1162513"/>
            <a:ext cx="9239179" cy="453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203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F5743-8E34-710D-59E9-C07EC8014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9A3167-D7CC-9E54-6ED1-DA2EF481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of cubes in a box</a:t>
            </a:r>
            <a:endParaRPr lang="en-US" baseline="30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D53C5F-303F-757C-F529-2E05DCEC4E11}"/>
              </a:ext>
            </a:extLst>
          </p:cNvPr>
          <p:cNvGrpSpPr/>
          <p:nvPr/>
        </p:nvGrpSpPr>
        <p:grpSpPr>
          <a:xfrm>
            <a:off x="327857" y="969769"/>
            <a:ext cx="2810813" cy="2459508"/>
            <a:chOff x="327857" y="969769"/>
            <a:chExt cx="3017321" cy="2640206"/>
          </a:xfrm>
        </p:grpSpPr>
        <p:pic>
          <p:nvPicPr>
            <p:cNvPr id="5" name="Picture 4" descr="A blue grid on a white surface&#10;&#10;Description automatically generated">
              <a:extLst>
                <a:ext uri="{FF2B5EF4-FFF2-40B4-BE49-F238E27FC236}">
                  <a16:creationId xmlns:a16="http://schemas.microsoft.com/office/drawing/2014/main" id="{0EB3D0FE-1F75-3952-9C63-6C05066FC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4"/>
            <a:stretch/>
          </p:blipFill>
          <p:spPr>
            <a:xfrm>
              <a:off x="500062" y="1133474"/>
              <a:ext cx="2845116" cy="2476501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23E0E6-6073-B848-40CE-D6F5A191A8C3}"/>
                </a:ext>
              </a:extLst>
            </p:cNvPr>
            <p:cNvSpPr/>
            <p:nvPr/>
          </p:nvSpPr>
          <p:spPr>
            <a:xfrm>
              <a:off x="327857" y="969769"/>
              <a:ext cx="401277" cy="40127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65A3B-BDF1-F4CF-FAD9-96ABA4560AAA}"/>
              </a:ext>
            </a:extLst>
          </p:cNvPr>
          <p:cNvGrpSpPr/>
          <p:nvPr/>
        </p:nvGrpSpPr>
        <p:grpSpPr>
          <a:xfrm>
            <a:off x="3467019" y="965723"/>
            <a:ext cx="3216178" cy="2463277"/>
            <a:chOff x="3467019" y="965723"/>
            <a:chExt cx="3452468" cy="2644252"/>
          </a:xfrm>
        </p:grpSpPr>
        <p:pic>
          <p:nvPicPr>
            <p:cNvPr id="7" name="Picture 6" descr="A blue grid on a white surface&#10;&#10;Description automatically generated">
              <a:extLst>
                <a:ext uri="{FF2B5EF4-FFF2-40B4-BE49-F238E27FC236}">
                  <a16:creationId xmlns:a16="http://schemas.microsoft.com/office/drawing/2014/main" id="{39A47235-DA0C-075F-794C-4363350EC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74"/>
            <a:stretch/>
          </p:blipFill>
          <p:spPr>
            <a:xfrm>
              <a:off x="3633789" y="1133474"/>
              <a:ext cx="3285698" cy="2476501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3D41A5-0D9E-6B5C-1EE4-C3969629CD69}"/>
                </a:ext>
              </a:extLst>
            </p:cNvPr>
            <p:cNvSpPr/>
            <p:nvPr/>
          </p:nvSpPr>
          <p:spPr>
            <a:xfrm>
              <a:off x="3467019" y="965723"/>
              <a:ext cx="401277" cy="40127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B6915E-BC61-C54B-976F-FE198B294D48}"/>
              </a:ext>
            </a:extLst>
          </p:cNvPr>
          <p:cNvGrpSpPr/>
          <p:nvPr/>
        </p:nvGrpSpPr>
        <p:grpSpPr>
          <a:xfrm>
            <a:off x="7007460" y="965723"/>
            <a:ext cx="3196560" cy="2463277"/>
            <a:chOff x="7007459" y="965723"/>
            <a:chExt cx="3431409" cy="2644252"/>
          </a:xfrm>
        </p:grpSpPr>
        <p:pic>
          <p:nvPicPr>
            <p:cNvPr id="9" name="Picture 8" descr="A blue grid on a white surface&#10;&#10;Description automatically generated with medium confidence">
              <a:extLst>
                <a:ext uri="{FF2B5EF4-FFF2-40B4-BE49-F238E27FC236}">
                  <a16:creationId xmlns:a16="http://schemas.microsoft.com/office/drawing/2014/main" id="{0C5BECF7-CB84-85C3-5D28-D0EC4EF88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74"/>
            <a:stretch/>
          </p:blipFill>
          <p:spPr>
            <a:xfrm>
              <a:off x="7153170" y="1133474"/>
              <a:ext cx="3285698" cy="2476501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4BE460-18E5-DF7F-BA9F-D10D7B1E84C1}"/>
                </a:ext>
              </a:extLst>
            </p:cNvPr>
            <p:cNvSpPr/>
            <p:nvPr/>
          </p:nvSpPr>
          <p:spPr>
            <a:xfrm>
              <a:off x="7007459" y="965723"/>
              <a:ext cx="401277" cy="40127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1EC4BC-68B9-4397-CB2B-D71AF6C77CC8}"/>
              </a:ext>
            </a:extLst>
          </p:cNvPr>
          <p:cNvGrpSpPr/>
          <p:nvPr/>
        </p:nvGrpSpPr>
        <p:grpSpPr>
          <a:xfrm>
            <a:off x="327857" y="3609976"/>
            <a:ext cx="3219453" cy="2421634"/>
            <a:chOff x="4093178" y="3601676"/>
            <a:chExt cx="3455983" cy="2599549"/>
          </a:xfrm>
        </p:grpSpPr>
        <p:pic>
          <p:nvPicPr>
            <p:cNvPr id="13" name="Picture 12" descr="A blue grid on a white surface&#10;&#10;Description automatically generated">
              <a:extLst>
                <a:ext uri="{FF2B5EF4-FFF2-40B4-BE49-F238E27FC236}">
                  <a16:creationId xmlns:a16="http://schemas.microsoft.com/office/drawing/2014/main" id="{DEC76149-3B4E-1635-8B82-33D71D382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/>
            <a:stretch/>
          </p:blipFill>
          <p:spPr>
            <a:xfrm>
              <a:off x="4263463" y="3724425"/>
              <a:ext cx="3285698" cy="247680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59C2A12-A174-99B6-1ED2-7143978BA487}"/>
                </a:ext>
              </a:extLst>
            </p:cNvPr>
            <p:cNvSpPr/>
            <p:nvPr/>
          </p:nvSpPr>
          <p:spPr>
            <a:xfrm>
              <a:off x="4093178" y="3601676"/>
              <a:ext cx="401277" cy="40127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</p:grpSp>
      <p:pic>
        <p:nvPicPr>
          <p:cNvPr id="29" name="Picture 28" descr="A computer generated image of a grid&#10;&#10;Description automatically generated">
            <a:extLst>
              <a:ext uri="{FF2B5EF4-FFF2-40B4-BE49-F238E27FC236}">
                <a16:creationId xmlns:a16="http://schemas.microsoft.com/office/drawing/2014/main" id="{D19CA5DD-7086-96CE-0209-A2200DBA13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" r="72579" b="40358"/>
          <a:stretch/>
        </p:blipFill>
        <p:spPr>
          <a:xfrm>
            <a:off x="9175379" y="3796882"/>
            <a:ext cx="1924588" cy="23070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B2E983B2-B275-39EB-5221-60BAF51836FA}"/>
              </a:ext>
            </a:extLst>
          </p:cNvPr>
          <p:cNvSpPr/>
          <p:nvPr/>
        </p:nvSpPr>
        <p:spPr>
          <a:xfrm>
            <a:off x="4438651" y="2233006"/>
            <a:ext cx="1543050" cy="1087014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 blue grid on a white surface&#10;&#10;Description automatically generated">
            <a:extLst>
              <a:ext uri="{FF2B5EF4-FFF2-40B4-BE49-F238E27FC236}">
                <a16:creationId xmlns:a16="http://schemas.microsoft.com/office/drawing/2014/main" id="{016D4E74-8CF7-4711-FE48-967994A3A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2" t="43811" r="15924" b="7526"/>
          <a:stretch/>
        </p:blipFill>
        <p:spPr>
          <a:xfrm>
            <a:off x="4144125" y="4126233"/>
            <a:ext cx="2637123" cy="1766044"/>
          </a:xfrm>
          <a:prstGeom prst="ellipse">
            <a:avLst/>
          </a:prstGeom>
          <a:ln w="28575" cap="rnd">
            <a:solidFill>
              <a:srgbClr val="0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0A3106C-26BA-2956-BECE-8C6619702933}"/>
              </a:ext>
            </a:extLst>
          </p:cNvPr>
          <p:cNvCxnSpPr>
            <a:stCxn id="30" idx="4"/>
            <a:endCxn id="32" idx="0"/>
          </p:cNvCxnSpPr>
          <p:nvPr/>
        </p:nvCxnSpPr>
        <p:spPr>
          <a:xfrm>
            <a:off x="5210176" y="3320020"/>
            <a:ext cx="252511" cy="80621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5CDED23-A603-DA09-86A1-E694563A212E}"/>
              </a:ext>
            </a:extLst>
          </p:cNvPr>
          <p:cNvSpPr txBox="1"/>
          <p:nvPr/>
        </p:nvSpPr>
        <p:spPr>
          <a:xfrm>
            <a:off x="6615482" y="3983789"/>
            <a:ext cx="264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Compression of the cubes below.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8192AA-146D-2F02-3178-2D2D00ADCCB5}"/>
              </a:ext>
            </a:extLst>
          </p:cNvPr>
          <p:cNvCxnSpPr>
            <a:cxnSpLocks/>
          </p:cNvCxnSpPr>
          <p:nvPr/>
        </p:nvCxnSpPr>
        <p:spPr>
          <a:xfrm flipH="1">
            <a:off x="6515100" y="4400550"/>
            <a:ext cx="979714" cy="72280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702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4071-2603-BD4F-8AB3-ED087861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04C6-54CC-385E-CD15-4127639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9381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4897A-D59B-42BD-4C23-1802C9D8B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AF110C-2C9F-B6EE-F9D7-71F1461F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US" baseline="30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1A8742-F8EF-6FE8-D4E5-DFDC4BBC5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31" y="1414005"/>
            <a:ext cx="4672006" cy="35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9C9EB0-E5EA-D19F-92FB-8344AAF3B572}"/>
              </a:ext>
            </a:extLst>
          </p:cNvPr>
          <p:cNvSpPr txBox="1"/>
          <p:nvPr/>
        </p:nvSpPr>
        <p:spPr>
          <a:xfrm>
            <a:off x="585598" y="5830337"/>
            <a:ext cx="1003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Fig.2 </a:t>
            </a:r>
            <a:r>
              <a:rPr lang="en-US" sz="1200" dirty="0">
                <a:solidFill>
                  <a:schemeClr val="tx2"/>
                </a:solidFill>
              </a:rPr>
              <a:t>– Origami engineering applications. (a) James web telescope and (b) </a:t>
            </a:r>
            <a:r>
              <a:rPr lang="en-GB" sz="1200" dirty="0">
                <a:solidFill>
                  <a:schemeClr val="tx2"/>
                </a:solidFill>
              </a:rPr>
              <a:t>a self-folding microscale container that could be used for controlled drug delivery.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5B02B-A755-057E-8DE2-EC22334546E2}"/>
              </a:ext>
            </a:extLst>
          </p:cNvPr>
          <p:cNvSpPr/>
          <p:nvPr/>
        </p:nvSpPr>
        <p:spPr>
          <a:xfrm>
            <a:off x="585599" y="1013895"/>
            <a:ext cx="558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Even in engineering…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11D973-5405-0491-9067-8FED6272CA93}"/>
              </a:ext>
            </a:extLst>
          </p:cNvPr>
          <p:cNvGrpSpPr/>
          <p:nvPr/>
        </p:nvGrpSpPr>
        <p:grpSpPr>
          <a:xfrm>
            <a:off x="6764365" y="1973420"/>
            <a:ext cx="4324548" cy="2533650"/>
            <a:chOff x="6294664" y="1762917"/>
            <a:chExt cx="4324548" cy="25336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C6BD70-58FA-4C2C-E508-8CB2AF4C7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503"/>
            <a:stretch/>
          </p:blipFill>
          <p:spPr>
            <a:xfrm>
              <a:off x="6294664" y="1762917"/>
              <a:ext cx="4324548" cy="253365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F1960-AA6D-EC83-06B0-19EF9CD90E50}"/>
                </a:ext>
              </a:extLst>
            </p:cNvPr>
            <p:cNvSpPr/>
            <p:nvPr/>
          </p:nvSpPr>
          <p:spPr>
            <a:xfrm>
              <a:off x="6294664" y="1762917"/>
              <a:ext cx="283936" cy="24368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5C03EDE-B414-3ECD-1E7A-949583FC0D52}"/>
              </a:ext>
            </a:extLst>
          </p:cNvPr>
          <p:cNvSpPr txBox="1"/>
          <p:nvPr/>
        </p:nvSpPr>
        <p:spPr>
          <a:xfrm>
            <a:off x="2928928" y="4973180"/>
            <a:ext cx="119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D2DD7-949E-5A87-854E-51C044CADD0D}"/>
              </a:ext>
            </a:extLst>
          </p:cNvPr>
          <p:cNvSpPr txBox="1"/>
          <p:nvPr/>
        </p:nvSpPr>
        <p:spPr>
          <a:xfrm>
            <a:off x="8326822" y="4864338"/>
            <a:ext cx="119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(b)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65D05C8-56BE-44C9-808D-954AF94FE315}"/>
              </a:ext>
            </a:extLst>
          </p:cNvPr>
          <p:cNvSpPr/>
          <p:nvPr/>
        </p:nvSpPr>
        <p:spPr>
          <a:xfrm>
            <a:off x="1384577" y="3595606"/>
            <a:ext cx="229954" cy="1116589"/>
          </a:xfrm>
          <a:prstGeom prst="leftBrace">
            <a:avLst>
              <a:gd name="adj1" fmla="val 39853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241F8E-187C-45E6-9D3F-E1EEDD48E3B2}"/>
              </a:ext>
            </a:extLst>
          </p:cNvPr>
          <p:cNvSpPr/>
          <p:nvPr/>
        </p:nvSpPr>
        <p:spPr>
          <a:xfrm>
            <a:off x="327857" y="4000011"/>
            <a:ext cx="1056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Sunshield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83DE-4A47-480B-AC61-C85DB6C11EFA}"/>
              </a:ext>
            </a:extLst>
          </p:cNvPr>
          <p:cNvSpPr/>
          <p:nvPr/>
        </p:nvSpPr>
        <p:spPr>
          <a:xfrm>
            <a:off x="213889" y="2217103"/>
            <a:ext cx="177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Optical Telescope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15A67E-F12D-49B9-B1A6-1146F1C0F864}"/>
              </a:ext>
            </a:extLst>
          </p:cNvPr>
          <p:cNvCxnSpPr>
            <a:cxnSpLocks/>
          </p:cNvCxnSpPr>
          <p:nvPr/>
        </p:nvCxnSpPr>
        <p:spPr>
          <a:xfrm>
            <a:off x="1853445" y="2370991"/>
            <a:ext cx="616668" cy="874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561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320BE-9078-B427-7344-DDDE4B10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25D651-690D-48E3-3313-984954811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US" baseline="30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06FB28-3B35-AD6D-9B3A-0B7650AD5D9F}"/>
              </a:ext>
            </a:extLst>
          </p:cNvPr>
          <p:cNvSpPr/>
          <p:nvPr/>
        </p:nvSpPr>
        <p:spPr>
          <a:xfrm>
            <a:off x="444735" y="2023114"/>
            <a:ext cx="93115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ABAQUS Python tool for modelling pop up cubes was developed;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most suitable modelling technique to model folds was Tie Constraints with no ROT DOF;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Some experimental results were obtained and compared with the scripted models results, showing a good agreement;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project served as a good starting point to learn origami modelling in ABAQUS;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49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1884F-6244-9292-CE74-75831AE29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CBAB9C-FA60-0088-421A-21BC85F3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US" baseline="300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3BB6683-384B-EB48-0B1B-15E3C19F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10" y="1199459"/>
            <a:ext cx="9615053" cy="471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6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C0EB7-0201-A01D-73B2-F3CB8651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E1920B-FAA8-579B-D361-27AF28F8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Up Boxes - Idea</a:t>
            </a:r>
            <a:endParaRPr lang="en-US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295E4-27A3-7018-63BA-A60911859F7B}"/>
              </a:ext>
            </a:extLst>
          </p:cNvPr>
          <p:cNvSpPr txBox="1"/>
          <p:nvPr/>
        </p:nvSpPr>
        <p:spPr>
          <a:xfrm>
            <a:off x="670142" y="5294699"/>
            <a:ext cx="6335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Fig.3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de-AT" sz="1200" dirty="0">
                <a:solidFill>
                  <a:schemeClr val="tx2"/>
                </a:solidFill>
              </a:rPr>
              <a:t>Pop </a:t>
            </a:r>
            <a:r>
              <a:rPr lang="de-AT" sz="1200" dirty="0" err="1">
                <a:solidFill>
                  <a:schemeClr val="tx2"/>
                </a:solidFill>
              </a:rPr>
              <a:t>up</a:t>
            </a:r>
            <a:r>
              <a:rPr lang="de-AT" sz="1200" dirty="0">
                <a:solidFill>
                  <a:schemeClr val="tx2"/>
                </a:solidFill>
              </a:rPr>
              <a:t> </a:t>
            </a:r>
            <a:r>
              <a:rPr lang="de-AT" sz="1200" dirty="0" err="1">
                <a:solidFill>
                  <a:schemeClr val="tx2"/>
                </a:solidFill>
              </a:rPr>
              <a:t>boxes</a:t>
            </a:r>
            <a:r>
              <a:rPr lang="de-AT" sz="1200" dirty="0">
                <a:solidFill>
                  <a:schemeClr val="tx2"/>
                </a:solidFill>
              </a:rPr>
              <a:t> (</a:t>
            </a:r>
            <a:r>
              <a:rPr lang="de-AT" sz="1200" dirty="0" err="1">
                <a:solidFill>
                  <a:schemeClr val="tx2"/>
                </a:solidFill>
              </a:rPr>
              <a:t>from</a:t>
            </a:r>
            <a:r>
              <a:rPr lang="de-AT" sz="1200" dirty="0">
                <a:solidFill>
                  <a:schemeClr val="tx2"/>
                </a:solidFill>
              </a:rPr>
              <a:t> </a:t>
            </a:r>
            <a:r>
              <a:rPr lang="de-AT" sz="1200" dirty="0" err="1">
                <a:solidFill>
                  <a:schemeClr val="tx2"/>
                </a:solidFill>
              </a:rPr>
              <a:t>Venturo</a:t>
            </a:r>
            <a:r>
              <a:rPr lang="de-AT" sz="1200" dirty="0">
                <a:solidFill>
                  <a:schemeClr val="tx2"/>
                </a:solidFill>
              </a:rPr>
              <a:t> Art).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9F3EA3-9E90-4C61-B7F0-D99FB4B59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2" y="1332468"/>
            <a:ext cx="6389336" cy="35649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0FD017-3ED3-49E1-85F1-6B4FCE9BCE6E}"/>
              </a:ext>
            </a:extLst>
          </p:cNvPr>
          <p:cNvSpPr/>
          <p:nvPr/>
        </p:nvSpPr>
        <p:spPr>
          <a:xfrm>
            <a:off x="7175715" y="2246368"/>
            <a:ext cx="447901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Origami with a rubber band attached into two anchor points that stretches when folded;</a:t>
            </a:r>
          </a:p>
          <a:p>
            <a:pPr marL="2844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Once the elastic energy stored in the band is released, the boxes “Pop Up” </a:t>
            </a:r>
          </a:p>
        </p:txBody>
      </p:sp>
    </p:spTree>
    <p:extLst>
      <p:ext uri="{BB962C8B-B14F-4D97-AF65-F5344CB8AC3E}">
        <p14:creationId xmlns:p14="http://schemas.microsoft.com/office/powerpoint/2010/main" val="112503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C0EB7-0201-A01D-73B2-F3CB8651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E1920B-FAA8-579B-D361-27AF28F8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Up Boxes – Assembly and folding </a:t>
            </a:r>
            <a:endParaRPr lang="en-US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295E4-27A3-7018-63BA-A60911859F7B}"/>
              </a:ext>
            </a:extLst>
          </p:cNvPr>
          <p:cNvSpPr txBox="1"/>
          <p:nvPr/>
        </p:nvSpPr>
        <p:spPr>
          <a:xfrm>
            <a:off x="2444698" y="5510354"/>
            <a:ext cx="6335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Fig.4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de-AT" sz="1200" dirty="0">
                <a:solidFill>
                  <a:schemeClr val="tx2"/>
                </a:solidFill>
              </a:rPr>
              <a:t>Pop </a:t>
            </a:r>
            <a:r>
              <a:rPr lang="de-AT" sz="1200" dirty="0" err="1">
                <a:solidFill>
                  <a:schemeClr val="tx2"/>
                </a:solidFill>
              </a:rPr>
              <a:t>up</a:t>
            </a:r>
            <a:r>
              <a:rPr lang="de-AT" sz="1200" dirty="0">
                <a:solidFill>
                  <a:schemeClr val="tx2"/>
                </a:solidFill>
              </a:rPr>
              <a:t> box </a:t>
            </a:r>
            <a:r>
              <a:rPr lang="de-AT" sz="1200" dirty="0" err="1">
                <a:solidFill>
                  <a:schemeClr val="tx2"/>
                </a:solidFill>
              </a:rPr>
              <a:t>before</a:t>
            </a:r>
            <a:r>
              <a:rPr lang="de-AT" sz="1200" dirty="0">
                <a:solidFill>
                  <a:schemeClr val="tx2"/>
                </a:solidFill>
              </a:rPr>
              <a:t> </a:t>
            </a:r>
            <a:r>
              <a:rPr lang="de-AT" sz="1200" dirty="0" err="1">
                <a:solidFill>
                  <a:schemeClr val="tx2"/>
                </a:solidFill>
              </a:rPr>
              <a:t>assembly</a:t>
            </a:r>
            <a:r>
              <a:rPr lang="de-AT" sz="1200" dirty="0">
                <a:solidFill>
                  <a:schemeClr val="tx2"/>
                </a:solidFill>
              </a:rPr>
              <a:t>.</a:t>
            </a:r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077F2B-E9B2-475B-BADF-3ED6468C2444}"/>
              </a:ext>
            </a:extLst>
          </p:cNvPr>
          <p:cNvGrpSpPr/>
          <p:nvPr/>
        </p:nvGrpSpPr>
        <p:grpSpPr>
          <a:xfrm>
            <a:off x="1474731" y="1347646"/>
            <a:ext cx="8451933" cy="3947053"/>
            <a:chOff x="1281003" y="1143415"/>
            <a:chExt cx="8451933" cy="39470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97ABB5-F69C-454D-8AD5-67A723580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003" y="1143415"/>
              <a:ext cx="8451933" cy="394705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716AAB-C10F-41AB-956B-52DCAAB6A899}"/>
                </a:ext>
              </a:extLst>
            </p:cNvPr>
            <p:cNvCxnSpPr/>
            <p:nvPr/>
          </p:nvCxnSpPr>
          <p:spPr>
            <a:xfrm>
              <a:off x="3386380" y="3068664"/>
              <a:ext cx="2944678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41680C9-9BE4-40EC-92CE-62936E2848A9}"/>
              </a:ext>
            </a:extLst>
          </p:cNvPr>
          <p:cNvSpPr/>
          <p:nvPr/>
        </p:nvSpPr>
        <p:spPr>
          <a:xfrm>
            <a:off x="6304723" y="4477914"/>
            <a:ext cx="177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Rubber band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A75129-D92C-4719-BB3F-323422B44A8C}"/>
              </a:ext>
            </a:extLst>
          </p:cNvPr>
          <p:cNvCxnSpPr>
            <a:cxnSpLocks/>
          </p:cNvCxnSpPr>
          <p:nvPr/>
        </p:nvCxnSpPr>
        <p:spPr>
          <a:xfrm flipH="1" flipV="1">
            <a:off x="5439907" y="3426783"/>
            <a:ext cx="1449090" cy="10511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A9E455-F067-4962-B661-AF7EEAA28A7A}"/>
              </a:ext>
            </a:extLst>
          </p:cNvPr>
          <p:cNvCxnSpPr>
            <a:cxnSpLocks/>
          </p:cNvCxnSpPr>
          <p:nvPr/>
        </p:nvCxnSpPr>
        <p:spPr>
          <a:xfrm flipH="1">
            <a:off x="6164454" y="2226197"/>
            <a:ext cx="1553702" cy="153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6D055FC-05FE-4786-BCA3-B40B029EAF35}"/>
              </a:ext>
            </a:extLst>
          </p:cNvPr>
          <p:cNvSpPr/>
          <p:nvPr/>
        </p:nvSpPr>
        <p:spPr>
          <a:xfrm>
            <a:off x="7193921" y="2072309"/>
            <a:ext cx="1778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Glue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86416-B03E-4024-BB25-D7F315C5C782}"/>
              </a:ext>
            </a:extLst>
          </p:cNvPr>
          <p:cNvCxnSpPr>
            <a:cxnSpLocks/>
          </p:cNvCxnSpPr>
          <p:nvPr/>
        </p:nvCxnSpPr>
        <p:spPr>
          <a:xfrm>
            <a:off x="7989376" y="2380086"/>
            <a:ext cx="0" cy="3476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9704EE-86E8-4899-97B6-1DFE51B9D230}"/>
              </a:ext>
            </a:extLst>
          </p:cNvPr>
          <p:cNvCxnSpPr>
            <a:cxnSpLocks/>
          </p:cNvCxnSpPr>
          <p:nvPr/>
        </p:nvCxnSpPr>
        <p:spPr>
          <a:xfrm flipH="1" flipV="1">
            <a:off x="3215898" y="1851584"/>
            <a:ext cx="4502258" cy="2703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C0EB7-0201-A01D-73B2-F3CB8651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E1920B-FAA8-579B-D361-27AF28F8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Up Boxes – Assembly and folding </a:t>
            </a:r>
            <a:endParaRPr lang="en-US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295E4-27A3-7018-63BA-A60911859F7B}"/>
              </a:ext>
            </a:extLst>
          </p:cNvPr>
          <p:cNvSpPr txBox="1"/>
          <p:nvPr/>
        </p:nvSpPr>
        <p:spPr>
          <a:xfrm>
            <a:off x="-240382" y="6039588"/>
            <a:ext cx="6335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Fig.5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de-AT" sz="1200" dirty="0">
                <a:solidFill>
                  <a:schemeClr val="tx2"/>
                </a:solidFill>
              </a:rPr>
              <a:t>Pop </a:t>
            </a:r>
            <a:r>
              <a:rPr lang="de-AT" sz="1200" dirty="0" err="1">
                <a:solidFill>
                  <a:schemeClr val="tx2"/>
                </a:solidFill>
              </a:rPr>
              <a:t>up</a:t>
            </a:r>
            <a:r>
              <a:rPr lang="de-AT" sz="1200" dirty="0">
                <a:solidFill>
                  <a:schemeClr val="tx2"/>
                </a:solidFill>
              </a:rPr>
              <a:t> box </a:t>
            </a:r>
            <a:r>
              <a:rPr lang="de-AT" sz="1200" dirty="0" err="1">
                <a:solidFill>
                  <a:schemeClr val="tx2"/>
                </a:solidFill>
              </a:rPr>
              <a:t>before</a:t>
            </a:r>
            <a:r>
              <a:rPr lang="de-AT" sz="1200" dirty="0">
                <a:solidFill>
                  <a:schemeClr val="tx2"/>
                </a:solidFill>
              </a:rPr>
              <a:t> </a:t>
            </a:r>
            <a:r>
              <a:rPr lang="de-AT" sz="1200" dirty="0" err="1">
                <a:solidFill>
                  <a:schemeClr val="tx2"/>
                </a:solidFill>
              </a:rPr>
              <a:t>assembly</a:t>
            </a:r>
            <a:r>
              <a:rPr lang="de-AT" sz="1200" dirty="0">
                <a:solidFill>
                  <a:schemeClr val="tx2"/>
                </a:solidFill>
              </a:rPr>
              <a:t>.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031CA-87E4-4FA7-B927-E1645309B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2" y="1117142"/>
            <a:ext cx="4242984" cy="4495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EC702-9091-4EB5-BE08-838400B4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43" y="972736"/>
            <a:ext cx="2553343" cy="269415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4CBEED-FB9D-4986-B593-8045FEF474F2}"/>
              </a:ext>
            </a:extLst>
          </p:cNvPr>
          <p:cNvCxnSpPr/>
          <p:nvPr/>
        </p:nvCxnSpPr>
        <p:spPr>
          <a:xfrm>
            <a:off x="7754774" y="1309963"/>
            <a:ext cx="1436501" cy="7182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319783-5929-4C37-95D9-9FC8145A9455}"/>
              </a:ext>
            </a:extLst>
          </p:cNvPr>
          <p:cNvCxnSpPr>
            <a:cxnSpLocks/>
          </p:cNvCxnSpPr>
          <p:nvPr/>
        </p:nvCxnSpPr>
        <p:spPr>
          <a:xfrm flipV="1">
            <a:off x="8079316" y="2028214"/>
            <a:ext cx="1111958" cy="15961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02AB16-725E-49AF-AC22-EA391470C762}"/>
              </a:ext>
            </a:extLst>
          </p:cNvPr>
          <p:cNvCxnSpPr>
            <a:cxnSpLocks/>
          </p:cNvCxnSpPr>
          <p:nvPr/>
        </p:nvCxnSpPr>
        <p:spPr>
          <a:xfrm flipV="1">
            <a:off x="8155538" y="2028215"/>
            <a:ext cx="1035736" cy="968985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144730D-89DC-4FA7-AAE5-35AC859B5E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1" b="28701"/>
          <a:stretch/>
        </p:blipFill>
        <p:spPr>
          <a:xfrm>
            <a:off x="6709693" y="3769551"/>
            <a:ext cx="2552400" cy="2408537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574BE7-A510-4416-A125-55241A31E7B2}"/>
              </a:ext>
            </a:extLst>
          </p:cNvPr>
          <p:cNvCxnSpPr>
            <a:cxnSpLocks/>
          </p:cNvCxnSpPr>
          <p:nvPr/>
        </p:nvCxnSpPr>
        <p:spPr>
          <a:xfrm>
            <a:off x="7496175" y="4069556"/>
            <a:ext cx="800100" cy="683419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A62C74-637D-49F1-B570-27ADE5291F3D}"/>
              </a:ext>
            </a:extLst>
          </p:cNvPr>
          <p:cNvCxnSpPr>
            <a:cxnSpLocks/>
          </p:cNvCxnSpPr>
          <p:nvPr/>
        </p:nvCxnSpPr>
        <p:spPr>
          <a:xfrm>
            <a:off x="8167607" y="4094098"/>
            <a:ext cx="681925" cy="547644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4F4E97-E4EE-4BE2-A52A-E0AAB2A9BCD5}"/>
              </a:ext>
            </a:extLst>
          </p:cNvPr>
          <p:cNvCxnSpPr>
            <a:cxnSpLocks/>
          </p:cNvCxnSpPr>
          <p:nvPr/>
        </p:nvCxnSpPr>
        <p:spPr>
          <a:xfrm>
            <a:off x="6771686" y="4997633"/>
            <a:ext cx="724489" cy="788805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69380D-F50B-4A1F-A0A1-72A62C18FFE0}"/>
              </a:ext>
            </a:extLst>
          </p:cNvPr>
          <p:cNvCxnSpPr>
            <a:cxnSpLocks/>
          </p:cNvCxnSpPr>
          <p:nvPr/>
        </p:nvCxnSpPr>
        <p:spPr>
          <a:xfrm>
            <a:off x="7465218" y="4802981"/>
            <a:ext cx="800100" cy="68341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DD1FFA-6F1C-48D4-A6E6-B2C2B0D191B7}"/>
              </a:ext>
            </a:extLst>
          </p:cNvPr>
          <p:cNvCxnSpPr>
            <a:cxnSpLocks/>
          </p:cNvCxnSpPr>
          <p:nvPr/>
        </p:nvCxnSpPr>
        <p:spPr>
          <a:xfrm flipV="1">
            <a:off x="6709693" y="1309963"/>
            <a:ext cx="968370" cy="59184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CB9DBA-06D8-4FF2-A19B-DE299B4F92AB}"/>
              </a:ext>
            </a:extLst>
          </p:cNvPr>
          <p:cNvCxnSpPr>
            <a:cxnSpLocks/>
          </p:cNvCxnSpPr>
          <p:nvPr/>
        </p:nvCxnSpPr>
        <p:spPr>
          <a:xfrm flipV="1">
            <a:off x="6709693" y="2285778"/>
            <a:ext cx="405714" cy="34034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A29100-3813-4786-AD1F-C909829B2F47}"/>
              </a:ext>
            </a:extLst>
          </p:cNvPr>
          <p:cNvCxnSpPr>
            <a:cxnSpLocks/>
          </p:cNvCxnSpPr>
          <p:nvPr/>
        </p:nvCxnSpPr>
        <p:spPr>
          <a:xfrm>
            <a:off x="6709693" y="2619817"/>
            <a:ext cx="1445844" cy="399608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7C1D86-CD15-4A08-BB63-EF433C958499}"/>
              </a:ext>
            </a:extLst>
          </p:cNvPr>
          <p:cNvCxnSpPr>
            <a:cxnSpLocks/>
          </p:cNvCxnSpPr>
          <p:nvPr/>
        </p:nvCxnSpPr>
        <p:spPr>
          <a:xfrm>
            <a:off x="9773778" y="3769551"/>
            <a:ext cx="669432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9594220-1842-4322-90B4-18AEAD617180}"/>
              </a:ext>
            </a:extLst>
          </p:cNvPr>
          <p:cNvCxnSpPr>
            <a:cxnSpLocks/>
          </p:cNvCxnSpPr>
          <p:nvPr/>
        </p:nvCxnSpPr>
        <p:spPr>
          <a:xfrm>
            <a:off x="9773778" y="3355934"/>
            <a:ext cx="66943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BAB2FF2-DCFF-4C24-98A7-2DB9686B0BF8}"/>
              </a:ext>
            </a:extLst>
          </p:cNvPr>
          <p:cNvCxnSpPr>
            <a:cxnSpLocks/>
          </p:cNvCxnSpPr>
          <p:nvPr/>
        </p:nvCxnSpPr>
        <p:spPr>
          <a:xfrm flipV="1">
            <a:off x="4998720" y="2649189"/>
            <a:ext cx="1238901" cy="715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19CB6B-8AE9-4FB4-A4B0-84A57D3DDF31}"/>
              </a:ext>
            </a:extLst>
          </p:cNvPr>
          <p:cNvCxnSpPr>
            <a:cxnSpLocks/>
          </p:cNvCxnSpPr>
          <p:nvPr/>
        </p:nvCxnSpPr>
        <p:spPr>
          <a:xfrm>
            <a:off x="4998719" y="3365080"/>
            <a:ext cx="1238902" cy="8183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176B26C-BB92-4CB8-B340-8C9CA4A40CBE}"/>
              </a:ext>
            </a:extLst>
          </p:cNvPr>
          <p:cNvSpPr/>
          <p:nvPr/>
        </p:nvSpPr>
        <p:spPr>
          <a:xfrm>
            <a:off x="10443210" y="3194289"/>
            <a:ext cx="1226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Inner Folds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D7774C-5ECE-4386-9012-7F4B0F5F80EC}"/>
              </a:ext>
            </a:extLst>
          </p:cNvPr>
          <p:cNvSpPr/>
          <p:nvPr/>
        </p:nvSpPr>
        <p:spPr>
          <a:xfrm>
            <a:off x="10443210" y="3615662"/>
            <a:ext cx="1226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Outer Folds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41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C0EB7-0201-A01D-73B2-F3CB8651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95B0B-1E36-4AA0-ABD4-046B43EC3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74" y="1350019"/>
            <a:ext cx="3516630" cy="42951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E1920B-FAA8-579B-D361-27AF28F8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Up Boxes – 2D Pop Up Box</a:t>
            </a:r>
            <a:endParaRPr lang="en-US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295E4-27A3-7018-63BA-A60911859F7B}"/>
              </a:ext>
            </a:extLst>
          </p:cNvPr>
          <p:cNvSpPr txBox="1"/>
          <p:nvPr/>
        </p:nvSpPr>
        <p:spPr>
          <a:xfrm>
            <a:off x="1683074" y="5875082"/>
            <a:ext cx="351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Fig.6 </a:t>
            </a:r>
            <a:r>
              <a:rPr lang="en-US" sz="1200" dirty="0">
                <a:solidFill>
                  <a:schemeClr val="tx2"/>
                </a:solidFill>
              </a:rPr>
              <a:t>– </a:t>
            </a:r>
            <a:r>
              <a:rPr lang="de-AT" sz="1200" dirty="0">
                <a:solidFill>
                  <a:schemeClr val="tx2"/>
                </a:solidFill>
              </a:rPr>
              <a:t>2D Pop </a:t>
            </a:r>
            <a:r>
              <a:rPr lang="de-AT" sz="1200" dirty="0" err="1">
                <a:solidFill>
                  <a:schemeClr val="tx2"/>
                </a:solidFill>
              </a:rPr>
              <a:t>up</a:t>
            </a:r>
            <a:r>
              <a:rPr lang="de-AT" sz="1200" dirty="0">
                <a:solidFill>
                  <a:schemeClr val="tx2"/>
                </a:solidFill>
              </a:rPr>
              <a:t> box.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64827-1708-4789-9A33-36F6DE9A79C9}"/>
              </a:ext>
            </a:extLst>
          </p:cNvPr>
          <p:cNvSpPr/>
          <p:nvPr/>
        </p:nvSpPr>
        <p:spPr>
          <a:xfrm>
            <a:off x="6010890" y="2549573"/>
            <a:ext cx="5207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4 Outer Folds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Captures the general mechanics of the system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EC3605-70D9-4458-A976-9E956514CDE2}"/>
              </a:ext>
            </a:extLst>
          </p:cNvPr>
          <p:cNvCxnSpPr/>
          <p:nvPr/>
        </p:nvCxnSpPr>
        <p:spPr>
          <a:xfrm>
            <a:off x="8622171" y="3345180"/>
            <a:ext cx="0" cy="891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5AE5BE9-8E44-4184-9BC3-C3F5D1EE3227}"/>
              </a:ext>
            </a:extLst>
          </p:cNvPr>
          <p:cNvSpPr/>
          <p:nvPr/>
        </p:nvSpPr>
        <p:spPr>
          <a:xfrm>
            <a:off x="7353445" y="4367632"/>
            <a:ext cx="2537452" cy="891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200612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BBC8-1D46-1704-C2D4-63B18793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and Features</a:t>
            </a:r>
          </a:p>
        </p:txBody>
      </p:sp>
    </p:spTree>
    <p:extLst>
      <p:ext uri="{BB962C8B-B14F-4D97-AF65-F5344CB8AC3E}">
        <p14:creationId xmlns:p14="http://schemas.microsoft.com/office/powerpoint/2010/main" val="163324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C0EB7-0201-A01D-73B2-F3CB8651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E1920B-FAA8-579B-D361-27AF28F8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approaches to origami</a:t>
            </a:r>
            <a:endParaRPr lang="en-US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295E4-27A3-7018-63BA-A60911859F7B}"/>
              </a:ext>
            </a:extLst>
          </p:cNvPr>
          <p:cNvSpPr txBox="1"/>
          <p:nvPr/>
        </p:nvSpPr>
        <p:spPr>
          <a:xfrm>
            <a:off x="250863" y="5340379"/>
            <a:ext cx="551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Fig.7 </a:t>
            </a:r>
            <a:r>
              <a:rPr lang="en-US" sz="1200" dirty="0">
                <a:solidFill>
                  <a:schemeClr val="tx2"/>
                </a:solidFill>
              </a:rPr>
              <a:t>– (a) Parameters for the </a:t>
            </a:r>
            <a:r>
              <a:rPr lang="en-US" sz="1200" dirty="0" err="1">
                <a:solidFill>
                  <a:schemeClr val="tx2"/>
                </a:solidFill>
              </a:rPr>
              <a:t>Miuri-ori</a:t>
            </a:r>
            <a:r>
              <a:rPr lang="en-US" sz="1200" dirty="0">
                <a:solidFill>
                  <a:schemeClr val="tx2"/>
                </a:solidFill>
              </a:rPr>
              <a:t> unit cell. (b) Partially folded configuration. (c) and (d) </a:t>
            </a:r>
            <a:r>
              <a:rPr lang="en-US" sz="1200" dirty="0" err="1">
                <a:solidFill>
                  <a:schemeClr val="tx2"/>
                </a:solidFill>
              </a:rPr>
              <a:t>Miuri-ori</a:t>
            </a:r>
            <a:r>
              <a:rPr lang="en-US" sz="1200" dirty="0">
                <a:solidFill>
                  <a:schemeClr val="tx2"/>
                </a:solidFill>
              </a:rPr>
              <a:t> crease pattern.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64827-1708-4789-9A33-36F6DE9A79C9}"/>
              </a:ext>
            </a:extLst>
          </p:cNvPr>
          <p:cNvSpPr/>
          <p:nvPr/>
        </p:nvSpPr>
        <p:spPr>
          <a:xfrm>
            <a:off x="651068" y="1445061"/>
            <a:ext cx="4096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Mathematically defined origami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51615-F8ED-4097-BE66-EF2F0488D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27"/>
          <a:stretch/>
        </p:blipFill>
        <p:spPr>
          <a:xfrm>
            <a:off x="6787063" y="2361106"/>
            <a:ext cx="3415893" cy="2973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94C7D-65DA-4A61-96FC-E22796890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83"/>
          <a:stretch/>
        </p:blipFill>
        <p:spPr>
          <a:xfrm>
            <a:off x="821305" y="2441221"/>
            <a:ext cx="4303639" cy="2781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5DE27A-F022-1E8B-E09D-33AD4790A9A4}"/>
              </a:ext>
            </a:extLst>
          </p:cNvPr>
          <p:cNvSpPr/>
          <p:nvPr/>
        </p:nvSpPr>
        <p:spPr>
          <a:xfrm>
            <a:off x="512121" y="898347"/>
            <a:ext cx="558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How can we model folds?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6818-5788-FAF9-14DA-B4ADB4071279}"/>
              </a:ext>
            </a:extLst>
          </p:cNvPr>
          <p:cNvSpPr txBox="1"/>
          <p:nvPr/>
        </p:nvSpPr>
        <p:spPr>
          <a:xfrm>
            <a:off x="6094710" y="5464343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Fig.8 </a:t>
            </a:r>
            <a:r>
              <a:rPr lang="en-US" sz="1200" dirty="0">
                <a:solidFill>
                  <a:schemeClr val="tx2"/>
                </a:solidFill>
              </a:rPr>
              <a:t>– Different folding stages.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F33A25-567B-58C3-2198-AFC0976737B0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747160" y="1619583"/>
            <a:ext cx="755569" cy="101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F9746-FC53-937A-312D-624AD0793E51}"/>
              </a:ext>
            </a:extLst>
          </p:cNvPr>
          <p:cNvSpPr/>
          <p:nvPr/>
        </p:nvSpPr>
        <p:spPr>
          <a:xfrm>
            <a:off x="5702039" y="1078060"/>
            <a:ext cx="59778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There are  certain axioms/rules that each crease pattern should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</a:rPr>
              <a:t>“Moduli space" or "configuration space” is a mathematical space that represents all possible configurations of folds for a given origami model.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51643B-CB0A-CCBE-FB2A-BB77459224F3}"/>
              </a:ext>
            </a:extLst>
          </p:cNvPr>
          <p:cNvSpPr txBox="1"/>
          <p:nvPr/>
        </p:nvSpPr>
        <p:spPr>
          <a:xfrm>
            <a:off x="364917" y="6100188"/>
            <a:ext cx="10275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ircular"/>
              </a:rPr>
              <a:t>[1] 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Circular"/>
              </a:rPr>
              <a:t>Hu, Y., &amp; Liang, H. (2020). Folding simulation of rigid origami with Lagrange multiplier method. </a:t>
            </a:r>
            <a:r>
              <a:rPr lang="en-GB" sz="1000" b="0" i="1" dirty="0">
                <a:solidFill>
                  <a:srgbClr val="000000"/>
                </a:solidFill>
                <a:effectLst/>
                <a:latin typeface="Circular"/>
              </a:rPr>
              <a:t>International Journal of Solids and Structures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Circular"/>
              </a:rPr>
              <a:t>, </a:t>
            </a:r>
            <a:r>
              <a:rPr lang="en-GB" sz="1000" b="0" i="1" dirty="0">
                <a:solidFill>
                  <a:srgbClr val="000000"/>
                </a:solidFill>
                <a:effectLst/>
                <a:latin typeface="Circular"/>
              </a:rPr>
              <a:t>202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Circular"/>
              </a:rPr>
              <a:t>, 552–561. doi:10.1016/j.ijsolstr.2020.06.016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085006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-KKV-2019_Powerpoint">
  <a:themeElements>
    <a:clrScheme name="KT CI">
      <a:dk1>
        <a:srgbClr val="00737E"/>
      </a:dk1>
      <a:lt1>
        <a:srgbClr val="FFFFFF"/>
      </a:lt1>
      <a:dk2>
        <a:srgbClr val="3A3938"/>
      </a:dk2>
      <a:lt2>
        <a:srgbClr val="BFDDE0"/>
      </a:lt2>
      <a:accent1>
        <a:srgbClr val="8065A8"/>
      </a:accent1>
      <a:accent2>
        <a:srgbClr val="005CB0"/>
      </a:accent2>
      <a:accent3>
        <a:srgbClr val="60A800"/>
      </a:accent3>
      <a:accent4>
        <a:srgbClr val="CC0014"/>
      </a:accent4>
      <a:accent5>
        <a:srgbClr val="F6A022"/>
      </a:accent5>
      <a:accent6>
        <a:srgbClr val="B1AFAE"/>
      </a:accent6>
      <a:hlink>
        <a:srgbClr val="3A39FF"/>
      </a:hlink>
      <a:folHlink>
        <a:srgbClr val="3A39FF"/>
      </a:folHlink>
    </a:clrScheme>
    <a:fontScheme name="K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KKV_2019_Powerpoint_TG.pptx" id="{5F8C1D31-9657-42B4-B90A-8C3F9FA476EA}" vid="{0074607C-5502-4DD0-B25E-6BE3EB67F4F8}"/>
    </a:ext>
  </a:extLst>
</a:theme>
</file>

<file path=ppt/theme/theme2.xml><?xml version="1.0" encoding="utf-8"?>
<a:theme xmlns:a="http://schemas.openxmlformats.org/drawingml/2006/main" name="2_DeptKT_Inhaltsfolien_Stand2019">
  <a:themeElements>
    <a:clrScheme name="KT CI">
      <a:dk1>
        <a:srgbClr val="00737E"/>
      </a:dk1>
      <a:lt1>
        <a:srgbClr val="FFFFFF"/>
      </a:lt1>
      <a:dk2>
        <a:srgbClr val="3A3938"/>
      </a:dk2>
      <a:lt2>
        <a:srgbClr val="BFDDE0"/>
      </a:lt2>
      <a:accent1>
        <a:srgbClr val="8065A8"/>
      </a:accent1>
      <a:accent2>
        <a:srgbClr val="005CB0"/>
      </a:accent2>
      <a:accent3>
        <a:srgbClr val="60A800"/>
      </a:accent3>
      <a:accent4>
        <a:srgbClr val="CC0014"/>
      </a:accent4>
      <a:accent5>
        <a:srgbClr val="F6A022"/>
      </a:accent5>
      <a:accent6>
        <a:srgbClr val="B1AFAE"/>
      </a:accent6>
      <a:hlink>
        <a:srgbClr val="3A39FF"/>
      </a:hlink>
      <a:folHlink>
        <a:srgbClr val="3A39FF"/>
      </a:folHlink>
    </a:clrScheme>
    <a:fontScheme name="K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KKV_2019_Powerpoint_TG.pptx" id="{5F8C1D31-9657-42B4-B90A-8C3F9FA476EA}" vid="{47CC8C55-8932-4D13-8B74-67A8F3493DE7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Vorlage-KKV-2019_Powerpoint</Template>
  <TotalTime>483</TotalTime>
  <Words>1173</Words>
  <Application>Microsoft Office PowerPoint</Application>
  <PresentationFormat>Widescreen</PresentationFormat>
  <Paragraphs>150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</vt:lpstr>
      <vt:lpstr>Arial Narrow</vt:lpstr>
      <vt:lpstr>Calibri</vt:lpstr>
      <vt:lpstr>Cambria Math</vt:lpstr>
      <vt:lpstr>Circular</vt:lpstr>
      <vt:lpstr>Wingdings</vt:lpstr>
      <vt:lpstr>Vorlage-KKV-2019_Powerpoint</vt:lpstr>
      <vt:lpstr>2_DeptKT_Inhaltsfolien_Stand2019</vt:lpstr>
      <vt:lpstr>PowerPoint Presentation</vt:lpstr>
      <vt:lpstr>Introduction and Motivation</vt:lpstr>
      <vt:lpstr>Introduction and Motivation</vt:lpstr>
      <vt:lpstr>Pop Up Boxes - Idea</vt:lpstr>
      <vt:lpstr>Pop Up Boxes – Assembly and folding </vt:lpstr>
      <vt:lpstr>Pop Up Boxes – Assembly and folding </vt:lpstr>
      <vt:lpstr>Pop Up Boxes – 2D Pop Up Box</vt:lpstr>
      <vt:lpstr>Modelling and Features</vt:lpstr>
      <vt:lpstr>Modelling approaches to origami</vt:lpstr>
      <vt:lpstr>Modelling approaches to origami</vt:lpstr>
      <vt:lpstr>Modelling approaches to origami</vt:lpstr>
      <vt:lpstr>Modelling approaches to origami</vt:lpstr>
      <vt:lpstr>Connector elements vs Tie constraints</vt:lpstr>
      <vt:lpstr>Base line model : 2D Pop Up Cube</vt:lpstr>
      <vt:lpstr>3D Pop Up Cube</vt:lpstr>
      <vt:lpstr>Experimental procedures</vt:lpstr>
      <vt:lpstr>Determination of the rubber band stiffness</vt:lpstr>
      <vt:lpstr>Maximum height for the 2D model</vt:lpstr>
      <vt:lpstr>Scripting Usage</vt:lpstr>
      <vt:lpstr>How to use the script</vt:lpstr>
      <vt:lpstr>How to use the script</vt:lpstr>
      <vt:lpstr>Some results and use cases</vt:lpstr>
      <vt:lpstr>2D Pop Up Box</vt:lpstr>
      <vt:lpstr>2D Pop Up Box for different folding angles</vt:lpstr>
      <vt:lpstr>3D Pop Up Box – Different Planets</vt:lpstr>
      <vt:lpstr>3D Pop Up Box – Different Planets</vt:lpstr>
      <vt:lpstr>Stack of cubes in a box</vt:lpstr>
      <vt:lpstr>Stack of cubes in a box</vt:lpstr>
      <vt:lpstr>Conclusions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Mariia Shevchuk</dc:creator>
  <cp:lastModifiedBy>Vasco Daniel Castro Pires</cp:lastModifiedBy>
  <cp:revision>121</cp:revision>
  <dcterms:created xsi:type="dcterms:W3CDTF">2020-05-17T21:13:34Z</dcterms:created>
  <dcterms:modified xsi:type="dcterms:W3CDTF">2024-02-07T03:42:08Z</dcterms:modified>
</cp:coreProperties>
</file>